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1015" r:id="rId2"/>
    <p:sldId id="1018" r:id="rId3"/>
    <p:sldId id="796" r:id="rId4"/>
    <p:sldId id="797" r:id="rId5"/>
    <p:sldId id="798" r:id="rId6"/>
    <p:sldId id="1023" r:id="rId7"/>
    <p:sldId id="1020" r:id="rId8"/>
    <p:sldId id="799" r:id="rId9"/>
    <p:sldId id="800" r:id="rId10"/>
    <p:sldId id="801" r:id="rId11"/>
    <p:sldId id="803" r:id="rId12"/>
    <p:sldId id="994" r:id="rId13"/>
    <p:sldId id="1035" r:id="rId14"/>
    <p:sldId id="807" r:id="rId15"/>
    <p:sldId id="808" r:id="rId16"/>
    <p:sldId id="809" r:id="rId17"/>
    <p:sldId id="810" r:id="rId18"/>
    <p:sldId id="1052" r:id="rId19"/>
    <p:sldId id="1053" r:id="rId20"/>
    <p:sldId id="813" r:id="rId21"/>
    <p:sldId id="893" r:id="rId22"/>
    <p:sldId id="989" r:id="rId23"/>
    <p:sldId id="814" r:id="rId24"/>
    <p:sldId id="815" r:id="rId25"/>
    <p:sldId id="816" r:id="rId26"/>
    <p:sldId id="817" r:id="rId27"/>
    <p:sldId id="818" r:id="rId28"/>
    <p:sldId id="871" r:id="rId29"/>
    <p:sldId id="820" r:id="rId30"/>
    <p:sldId id="821" r:id="rId31"/>
    <p:sldId id="1006" r:id="rId32"/>
    <p:sldId id="749" r:id="rId33"/>
    <p:sldId id="863" r:id="rId34"/>
    <p:sldId id="877" r:id="rId35"/>
    <p:sldId id="1031" r:id="rId36"/>
    <p:sldId id="754" r:id="rId37"/>
    <p:sldId id="103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0080"/>
    <a:srgbClr val="A50000"/>
    <a:srgbClr val="A87E01"/>
    <a:srgbClr val="C39301"/>
    <a:srgbClr val="005200"/>
    <a:srgbClr val="C10000"/>
    <a:srgbClr val="970000"/>
    <a:srgbClr val="94CEE9"/>
    <a:srgbClr val="F06E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470"/>
    <p:restoredTop sz="94599"/>
  </p:normalViewPr>
  <p:slideViewPr>
    <p:cSldViewPr snapToGrid="0" snapToObjects="1">
      <p:cViewPr>
        <p:scale>
          <a:sx n="74" d="100"/>
          <a:sy n="74" d="100"/>
        </p:scale>
        <p:origin x="656" y="85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723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2B564-DABF-9843-8D7E-40BE46B409B9}" type="datetimeFigureOut">
              <a:rPr lang="en-US" smtClean="0"/>
              <a:t>11/27/18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E5F535-2AF5-BC45-B09A-006B7994BE6F}" type="slidenum">
              <a:rPr lang="en-US" smtClean="0"/>
              <a:t>‹#›</a:t>
            </a:fld>
            <a:endParaRPr lang="en-US"/>
          </a:p>
        </p:txBody>
      </p:sp>
    </p:spTree>
    <p:extLst>
      <p:ext uri="{BB962C8B-B14F-4D97-AF65-F5344CB8AC3E}">
        <p14:creationId xmlns:p14="http://schemas.microsoft.com/office/powerpoint/2010/main" val="27516593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Scientists</a:t>
            </a:r>
            <a:r>
              <a:rPr lang="en-US" baseline="0" dirty="0" smtClean="0"/>
              <a:t> began to be able to understand and manipulate genes in the 1970’s, initially in bacteria and then in cells from mice and humans maintained in the lab. This led to understanding of the nature of genes, mutations that affect them, and it stimulated ideas of how it might be possible to treat patients with genetic disorders, so called “somatic gene therapy”. Somatic in this context refers to any cell type in the body except the “germ cells” </a:t>
            </a:r>
            <a:r>
              <a:rPr lang="mr-IN" baseline="0" dirty="0" smtClean="0"/>
              <a:t>–</a:t>
            </a:r>
            <a:r>
              <a:rPr lang="en-US" baseline="0" dirty="0" smtClean="0"/>
              <a:t> eggs, sperm and cells that give rise to these.   </a:t>
            </a:r>
            <a:endParaRPr lang="en-US" dirty="0"/>
          </a:p>
        </p:txBody>
      </p:sp>
      <p:sp>
        <p:nvSpPr>
          <p:cNvPr id="4" name="Slide Number Placeholder 3"/>
          <p:cNvSpPr>
            <a:spLocks noGrp="1"/>
          </p:cNvSpPr>
          <p:nvPr>
            <p:ph type="sldNum" sz="quarter" idx="10"/>
          </p:nvPr>
        </p:nvSpPr>
        <p:spPr/>
        <p:txBody>
          <a:bodyPr/>
          <a:lstStyle/>
          <a:p>
            <a:fld id="{02E5F535-2AF5-BC45-B09A-006B7994BE6F}" type="slidenum">
              <a:rPr lang="en-US" smtClean="0"/>
              <a:t>2</a:t>
            </a:fld>
            <a:endParaRPr lang="en-US"/>
          </a:p>
        </p:txBody>
      </p:sp>
    </p:spTree>
    <p:extLst>
      <p:ext uri="{BB962C8B-B14F-4D97-AF65-F5344CB8AC3E}">
        <p14:creationId xmlns:p14="http://schemas.microsoft.com/office/powerpoint/2010/main" val="769407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PGD involves</a:t>
            </a:r>
            <a:r>
              <a:rPr lang="en-US" baseline="0" dirty="0" smtClean="0"/>
              <a:t> taking one or a few cells from the early embryo and carrying out a genetic test on these cells. It is already used clinically to allow parents to choose embryos to implant to avoid a known genetic disease.  </a:t>
            </a:r>
            <a:endParaRPr lang="en-US" dirty="0"/>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26</a:t>
            </a:fld>
            <a:endParaRPr lang="en-US" altLang="en-US"/>
          </a:p>
        </p:txBody>
      </p:sp>
    </p:spTree>
    <p:extLst>
      <p:ext uri="{BB962C8B-B14F-4D97-AF65-F5344CB8AC3E}">
        <p14:creationId xmlns:p14="http://schemas.microsoft.com/office/powerpoint/2010/main" val="928358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897301" fontAlgn="base">
              <a:spcBef>
                <a:spcPct val="30000"/>
              </a:spcBef>
              <a:spcAft>
                <a:spcPct val="0"/>
              </a:spcAft>
              <a:defRPr/>
            </a:pPr>
            <a:r>
              <a:rPr lang="en-US" dirty="0"/>
              <a:t>The committee developed a set of principles to be incorporated by any nation considering governance of human genome editing and its regulatory structures and processes.</a:t>
            </a:r>
          </a:p>
          <a:p>
            <a:pPr defTabSz="897301" fontAlgn="base">
              <a:spcBef>
                <a:spcPct val="30000"/>
              </a:spcBef>
              <a:spcAft>
                <a:spcPct val="0"/>
              </a:spcAft>
              <a:defRPr/>
            </a:pPr>
            <a:r>
              <a:rPr lang="en-US" dirty="0"/>
              <a:t>HIGHLIGHT international context, cue Robin or Duanqing </a:t>
            </a:r>
            <a:r>
              <a:rPr lang="en-US"/>
              <a:t>for comment if </a:t>
            </a:r>
            <a:r>
              <a:rPr lang="en-US" dirty="0"/>
              <a:t>necessary</a:t>
            </a:r>
          </a:p>
          <a:p>
            <a:endParaRPr lang="en-US" dirty="0"/>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37</a:t>
            </a:fld>
            <a:endParaRPr lang="en-US" altLang="en-US"/>
          </a:p>
        </p:txBody>
      </p:sp>
    </p:spTree>
    <p:extLst>
      <p:ext uri="{BB962C8B-B14F-4D97-AF65-F5344CB8AC3E}">
        <p14:creationId xmlns:p14="http://schemas.microsoft.com/office/powerpoint/2010/main" val="175900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Views</a:t>
            </a:r>
            <a:r>
              <a:rPr lang="en-US" baseline="0" dirty="0" smtClean="0"/>
              <a:t> about this have often been influenced by dystopian views of the future that come from science fiction books and films. </a:t>
            </a:r>
            <a:endParaRPr lang="en-US" dirty="0"/>
          </a:p>
        </p:txBody>
      </p:sp>
      <p:sp>
        <p:nvSpPr>
          <p:cNvPr id="4" name="Slide Number Placeholder 3"/>
          <p:cNvSpPr>
            <a:spLocks noGrp="1"/>
          </p:cNvSpPr>
          <p:nvPr>
            <p:ph type="sldNum" sz="quarter" idx="10"/>
          </p:nvPr>
        </p:nvSpPr>
        <p:spPr/>
        <p:txBody>
          <a:bodyPr/>
          <a:lstStyle/>
          <a:p>
            <a:fld id="{02E5F535-2AF5-BC45-B09A-006B7994BE6F}" type="slidenum">
              <a:rPr lang="en-US" smtClean="0"/>
              <a:t>3</a:t>
            </a:fld>
            <a:endParaRPr lang="en-US"/>
          </a:p>
        </p:txBody>
      </p:sp>
    </p:spTree>
    <p:extLst>
      <p:ext uri="{BB962C8B-B14F-4D97-AF65-F5344CB8AC3E}">
        <p14:creationId xmlns:p14="http://schemas.microsoft.com/office/powerpoint/2010/main" val="176194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3DEC6F7-6DA1-7848-BD23-41CFE8DE17A7}" type="slidenum">
              <a:rPr lang="en-US"/>
              <a:pPr>
                <a:defRPr/>
              </a:pPr>
              <a:t>4</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val="1"/>
            </a:ext>
          </a:extLst>
        </p:spPr>
      </p:sp>
      <p:sp>
        <p:nvSpPr>
          <p:cNvPr id="204803" name="Rectangle 3"/>
          <p:cNvSpPr>
            <a:spLocks noGrp="1" noChangeArrowheads="1"/>
          </p:cNvSpPr>
          <p:nvPr>
            <p:ph type="body" idx="1"/>
          </p:nvPr>
        </p:nvSpPr>
        <p:spPr/>
        <p:txBody>
          <a:bodyPr/>
          <a:lstStyle/>
          <a:p>
            <a:pPr marL="171450" indent="-171450">
              <a:buFont typeface="Arial" charset="0"/>
              <a:buChar char="•"/>
              <a:defRPr/>
            </a:pPr>
            <a:r>
              <a:rPr lang="en-US" dirty="0" smtClean="0">
                <a:cs typeface="+mn-cs"/>
              </a:rPr>
              <a:t>A number of</a:t>
            </a:r>
            <a:r>
              <a:rPr lang="en-US" baseline="0" dirty="0" smtClean="0">
                <a:cs typeface="+mn-cs"/>
              </a:rPr>
              <a:t> m</a:t>
            </a:r>
            <a:r>
              <a:rPr lang="en-US" dirty="0" smtClean="0">
                <a:cs typeface="+mn-cs"/>
              </a:rPr>
              <a:t>ethods to actually make heritable</a:t>
            </a:r>
            <a:r>
              <a:rPr lang="en-US" baseline="0" dirty="0" smtClean="0">
                <a:cs typeface="+mn-cs"/>
              </a:rPr>
              <a:t> genetic alterations in mammals have been developed since the early 1980s. These began with transgenic mice made by simply injecting DNA containing a gene into the fertilized egg, where it would often be integrated into the genome of the resulting animal.  </a:t>
            </a:r>
            <a:endParaRPr lang="en-US" dirty="0" smtClean="0">
              <a:cs typeface="+mn-cs"/>
            </a:endParaRPr>
          </a:p>
          <a:p>
            <a:pPr marL="171450" indent="-171450">
              <a:buFont typeface="Arial" charset="0"/>
              <a:buChar char="•"/>
              <a:defRPr/>
            </a:pPr>
            <a:r>
              <a:rPr lang="en-US" dirty="0" smtClean="0">
                <a:cs typeface="+mn-cs"/>
              </a:rPr>
              <a:t>Embryonic stem cells are derived by growing cells from early (pre-implantation) embryos in culture.</a:t>
            </a:r>
          </a:p>
          <a:p>
            <a:pPr marL="171450" indent="-171450">
              <a:buFont typeface="Arial" charset="0"/>
              <a:buChar char="•"/>
              <a:defRPr/>
            </a:pPr>
            <a:r>
              <a:rPr lang="en-US" dirty="0" smtClean="0">
                <a:cs typeface="+mn-cs"/>
              </a:rPr>
              <a:t>A chimera</a:t>
            </a:r>
            <a:r>
              <a:rPr lang="en-US" baseline="0" dirty="0" smtClean="0">
                <a:cs typeface="+mn-cs"/>
              </a:rPr>
              <a:t> is an animal made of a combination of two (or more) original embryos or of an embryo and embryo-like cells.</a:t>
            </a:r>
          </a:p>
          <a:p>
            <a:pPr marL="171450" indent="-171450">
              <a:buFont typeface="Arial" charset="0"/>
              <a:buChar char="•"/>
              <a:defRPr/>
            </a:pPr>
            <a:r>
              <a:rPr lang="en-US" baseline="0" dirty="0" smtClean="0">
                <a:cs typeface="+mn-cs"/>
              </a:rPr>
              <a:t>The cloning method takes the nucleus of a cell of an animal which is then placed within an </a:t>
            </a:r>
            <a:r>
              <a:rPr lang="en-US" baseline="0" dirty="0" err="1" smtClean="0">
                <a:cs typeface="+mn-cs"/>
              </a:rPr>
              <a:t>unfertilised</a:t>
            </a:r>
            <a:r>
              <a:rPr lang="en-US" baseline="0" dirty="0" smtClean="0">
                <a:cs typeface="+mn-cs"/>
              </a:rPr>
              <a:t> egg from which its own nuclear DNA has been removed. A small electric shock can then trigger the egg to develop into an embryo and, although infrequently, an animal if it is implanted into a surrogate mother. </a:t>
            </a:r>
          </a:p>
          <a:p>
            <a:pPr marL="0" indent="0">
              <a:buFont typeface="Arial" charset="0"/>
              <a:buNone/>
              <a:defRPr/>
            </a:pPr>
            <a:r>
              <a:rPr lang="en-US" baseline="0" dirty="0" smtClean="0">
                <a:cs typeface="+mn-cs"/>
              </a:rPr>
              <a:t>While all these methods have been extremely valuable for science, to understand the role of specific genes and how embryos develop, </a:t>
            </a:r>
            <a:r>
              <a:rPr lang="en-US" baseline="0" dirty="0" err="1" smtClean="0">
                <a:cs typeface="+mn-cs"/>
              </a:rPr>
              <a:t>etc</a:t>
            </a:r>
            <a:r>
              <a:rPr lang="en-US" baseline="0" dirty="0" smtClean="0">
                <a:cs typeface="+mn-cs"/>
              </a:rPr>
              <a:t>, they are all methods that are far too inefficient and unsafe to apply to humans.     </a:t>
            </a:r>
          </a:p>
          <a:p>
            <a:pPr marL="171450" indent="-171450">
              <a:buFont typeface="Arial" charset="0"/>
              <a:buChar char="•"/>
              <a:defRPr/>
            </a:pPr>
            <a:endParaRPr lang="en-US" dirty="0" smtClean="0">
              <a:cs typeface="+mn-cs"/>
            </a:endParaRPr>
          </a:p>
        </p:txBody>
      </p:sp>
    </p:spTree>
    <p:extLst>
      <p:ext uri="{BB962C8B-B14F-4D97-AF65-F5344CB8AC3E}">
        <p14:creationId xmlns:p14="http://schemas.microsoft.com/office/powerpoint/2010/main" val="88413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presence</a:t>
            </a:r>
            <a:r>
              <a:rPr lang="en-US" baseline="0" dirty="0" smtClean="0"/>
              <a:t> of these “</a:t>
            </a:r>
            <a:r>
              <a:rPr lang="en-US" baseline="0" dirty="0" err="1" smtClean="0"/>
              <a:t>spermatogonial</a:t>
            </a:r>
            <a:r>
              <a:rPr lang="en-US" baseline="0" dirty="0" smtClean="0"/>
              <a:t>” stem cells is why men remain fertile into old age. There are no equivalent stem cells in the ovary.  </a:t>
            </a:r>
            <a:endParaRPr lang="en-US" dirty="0"/>
          </a:p>
        </p:txBody>
      </p:sp>
      <p:sp>
        <p:nvSpPr>
          <p:cNvPr id="4" name="Slide Number Placeholder 3"/>
          <p:cNvSpPr>
            <a:spLocks noGrp="1"/>
          </p:cNvSpPr>
          <p:nvPr>
            <p:ph type="sldNum" sz="quarter" idx="10"/>
          </p:nvPr>
        </p:nvSpPr>
        <p:spPr/>
        <p:txBody>
          <a:bodyPr/>
          <a:lstStyle/>
          <a:p>
            <a:fld id="{02E5F535-2AF5-BC45-B09A-006B7994BE6F}" type="slidenum">
              <a:rPr lang="en-US" smtClean="0"/>
              <a:t>5</a:t>
            </a:fld>
            <a:endParaRPr lang="en-US"/>
          </a:p>
        </p:txBody>
      </p:sp>
    </p:spTree>
    <p:extLst>
      <p:ext uri="{BB962C8B-B14F-4D97-AF65-F5344CB8AC3E}">
        <p14:creationId xmlns:p14="http://schemas.microsoft.com/office/powerpoint/2010/main" val="31275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F88083-EFD5-284E-9FAF-EA8EDB77790E}" type="slidenum">
              <a:rPr lang="en-US"/>
              <a:pPr/>
              <a:t>6</a:t>
            </a:fld>
            <a:endParaRPr lang="en-US"/>
          </a:p>
        </p:txBody>
      </p:sp>
      <p:sp>
        <p:nvSpPr>
          <p:cNvPr id="68610"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6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Induced</a:t>
            </a:r>
            <a:r>
              <a:rPr lang="en-US" baseline="0" dirty="0" smtClean="0"/>
              <a:t> pluripotent stem cells are very similar to embryonic stem cells, except rather than being derived from early embryos, they are made by reprogramming adult cells into cells that correspond to them. </a:t>
            </a:r>
            <a:endParaRPr lang="en-US" dirty="0"/>
          </a:p>
        </p:txBody>
      </p:sp>
    </p:spTree>
    <p:extLst>
      <p:ext uri="{BB962C8B-B14F-4D97-AF65-F5344CB8AC3E}">
        <p14:creationId xmlns:p14="http://schemas.microsoft.com/office/powerpoint/2010/main" val="61576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5F535-2AF5-BC45-B09A-006B7994BE6F}" type="slidenum">
              <a:rPr lang="en-US" smtClean="0"/>
              <a:t>11</a:t>
            </a:fld>
            <a:endParaRPr lang="en-US"/>
          </a:p>
        </p:txBody>
      </p:sp>
    </p:spTree>
    <p:extLst>
      <p:ext uri="{BB962C8B-B14F-4D97-AF65-F5344CB8AC3E}">
        <p14:creationId xmlns:p14="http://schemas.microsoft.com/office/powerpoint/2010/main" val="99313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Most</a:t>
            </a:r>
            <a:r>
              <a:rPr lang="en-US" baseline="0" dirty="0" smtClean="0"/>
              <a:t> of what we know about early embryo development in mammals comes from studies using mice. However, humans are not mice and it is very clear that the genes important in early mouse embryos cannot be playing the same function in the human because the activity of these genes, whether they are expressed or not, is quite distinct.  </a:t>
            </a:r>
          </a:p>
          <a:p>
            <a:endParaRPr lang="en-US" baseline="0" dirty="0" smtClean="0"/>
          </a:p>
          <a:p>
            <a:r>
              <a:rPr lang="en-US" baseline="0" dirty="0" smtClean="0"/>
              <a:t>The control, un-edited embryo is developing normally, but the embryo that has genome edited mutation in the gene OCT4 fails to make a normal blastocyst. This experiment revealed that OCT4 has a much earlier and broader role in human embryos compared to the mouse, where Oct4 mutant embryos will develop normally over the equivalent period.</a:t>
            </a:r>
            <a:endParaRPr lang="en-US" dirty="0"/>
          </a:p>
        </p:txBody>
      </p:sp>
      <p:sp>
        <p:nvSpPr>
          <p:cNvPr id="4" name="Slide Number Placeholder 3"/>
          <p:cNvSpPr>
            <a:spLocks noGrp="1"/>
          </p:cNvSpPr>
          <p:nvPr>
            <p:ph type="sldNum" sz="quarter" idx="10"/>
          </p:nvPr>
        </p:nvSpPr>
        <p:spPr/>
        <p:txBody>
          <a:bodyPr/>
          <a:lstStyle/>
          <a:p>
            <a:fld id="{E65FDAA8-5E40-1541-9C87-F003CE62DFA1}" type="slidenum">
              <a:rPr lang="en-US" smtClean="0"/>
              <a:t>19</a:t>
            </a:fld>
            <a:endParaRPr lang="en-US"/>
          </a:p>
        </p:txBody>
      </p:sp>
    </p:spTree>
    <p:extLst>
      <p:ext uri="{BB962C8B-B14F-4D97-AF65-F5344CB8AC3E}">
        <p14:creationId xmlns:p14="http://schemas.microsoft.com/office/powerpoint/2010/main" val="129090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23</a:t>
            </a:fld>
            <a:endParaRPr lang="en-US" altLang="en-US"/>
          </a:p>
        </p:txBody>
      </p:sp>
    </p:spTree>
    <p:extLst>
      <p:ext uri="{BB962C8B-B14F-4D97-AF65-F5344CB8AC3E}">
        <p14:creationId xmlns:p14="http://schemas.microsoft.com/office/powerpoint/2010/main" val="144119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06425B-152B-4885-9057-6110CF3C8866}" type="slidenum">
              <a:rPr lang="en-US" altLang="en-US" smtClean="0"/>
              <a:pPr/>
              <a:t>25</a:t>
            </a:fld>
            <a:endParaRPr lang="en-US" altLang="en-US"/>
          </a:p>
        </p:txBody>
      </p:sp>
    </p:spTree>
    <p:extLst>
      <p:ext uri="{BB962C8B-B14F-4D97-AF65-F5344CB8AC3E}">
        <p14:creationId xmlns:p14="http://schemas.microsoft.com/office/powerpoint/2010/main" val="207634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C80C23F1-9DD7-4641-A1FD-269E169AA74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391109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80C23F1-9DD7-4641-A1FD-269E169AA74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1290088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80C23F1-9DD7-4641-A1FD-269E169AA74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178027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80C23F1-9DD7-4641-A1FD-269E169AA74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204705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80C23F1-9DD7-4641-A1FD-269E169AA745}"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88062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C80C23F1-9DD7-4641-A1FD-269E169AA74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6911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C80C23F1-9DD7-4641-A1FD-269E169AA745}"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198115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C80C23F1-9DD7-4641-A1FD-269E169AA745}"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8642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0C23F1-9DD7-4641-A1FD-269E169AA745}"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111788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C80C23F1-9DD7-4641-A1FD-269E169AA74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4162893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C80C23F1-9DD7-4641-A1FD-269E169AA745}"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A8BC1-85B2-B840-8A46-BDFA1EDA1D3B}" type="slidenum">
              <a:rPr lang="en-US" smtClean="0"/>
              <a:t>‹#›</a:t>
            </a:fld>
            <a:endParaRPr lang="en-US"/>
          </a:p>
        </p:txBody>
      </p:sp>
    </p:spTree>
    <p:extLst>
      <p:ext uri="{BB962C8B-B14F-4D97-AF65-F5344CB8AC3E}">
        <p14:creationId xmlns:p14="http://schemas.microsoft.com/office/powerpoint/2010/main" val="41368763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C23F1-9DD7-4641-A1FD-269E169AA745}" type="datetimeFigureOut">
              <a:rPr lang="en-US" smtClean="0"/>
              <a:t>11/27/18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A8BC1-85B2-B840-8A46-BDFA1EDA1D3B}" type="slidenum">
              <a:rPr lang="en-US" smtClean="0"/>
              <a:t>‹#›</a:t>
            </a:fld>
            <a:endParaRPr lang="en-US"/>
          </a:p>
        </p:txBody>
      </p:sp>
    </p:spTree>
    <p:extLst>
      <p:ext uri="{BB962C8B-B14F-4D97-AF65-F5344CB8AC3E}">
        <p14:creationId xmlns:p14="http://schemas.microsoft.com/office/powerpoint/2010/main" val="978027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EISAI080206.ppt#-1,70,Slide 70" TargetMode="External"/><Relationship Id="rId4"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alphaModFix amt="35000"/>
            <a:extLst>
              <a:ext uri="{28A0092B-C50C-407E-A947-70E740481C1C}">
                <a14:useLocalDpi xmlns:a14="http://schemas.microsoft.com/office/drawing/2010/main" val="0"/>
              </a:ext>
            </a:extLst>
          </a:blip>
          <a:srcRect l="1296"/>
          <a:stretch/>
        </p:blipFill>
        <p:spPr>
          <a:xfrm>
            <a:off x="1524000" y="0"/>
            <a:ext cx="9288000" cy="6883890"/>
          </a:xfrm>
          <a:prstGeom prst="rect">
            <a:avLst/>
          </a:prstGeom>
        </p:spPr>
      </p:pic>
      <p:pic>
        <p:nvPicPr>
          <p:cNvPr id="14" name="Picture 13" descr="CRICK_Primary_Logo_CMYK High 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406" y="5418993"/>
            <a:ext cx="1185658" cy="1292495"/>
          </a:xfrm>
          <a:prstGeom prst="rect">
            <a:avLst/>
          </a:prstGeom>
        </p:spPr>
      </p:pic>
      <p:sp>
        <p:nvSpPr>
          <p:cNvPr id="15" name="Text Box 6"/>
          <p:cNvSpPr txBox="1">
            <a:spLocks noChangeArrowheads="1"/>
          </p:cNvSpPr>
          <p:nvPr/>
        </p:nvSpPr>
        <p:spPr bwMode="auto">
          <a:xfrm>
            <a:off x="3438817" y="4390190"/>
            <a:ext cx="6601949" cy="2231380"/>
          </a:xfrm>
          <a:prstGeom prst="rect">
            <a:avLst/>
          </a:prstGeom>
          <a:noFill/>
          <a:ln w="9525">
            <a:noFill/>
            <a:miter lim="800000"/>
            <a:headEnd/>
            <a:tailEnd/>
          </a:ln>
        </p:spPr>
        <p:txBody>
          <a:bodyPr wrap="square">
            <a:prstTxWarp prst="textNoShape">
              <a:avLst/>
            </a:prstTxWarp>
            <a:spAutoFit/>
          </a:bodyPr>
          <a:lstStyle/>
          <a:p>
            <a:pPr algn="ctr">
              <a:spcAft>
                <a:spcPts val="600"/>
              </a:spcAft>
            </a:pPr>
            <a:r>
              <a:rPr lang="en-US" sz="2400" b="1" dirty="0">
                <a:solidFill>
                  <a:srgbClr val="000000"/>
                </a:solidFill>
              </a:rPr>
              <a:t>Robin </a:t>
            </a:r>
            <a:r>
              <a:rPr lang="en-US" sz="2400" b="1" dirty="0">
                <a:solidFill>
                  <a:srgbClr val="000000"/>
                </a:solidFill>
              </a:rPr>
              <a:t>Lovell-Badge</a:t>
            </a:r>
            <a:endParaRPr lang="en-US" sz="2400" b="1" dirty="0">
              <a:solidFill>
                <a:srgbClr val="000000"/>
              </a:solidFill>
            </a:endParaRPr>
          </a:p>
          <a:p>
            <a:pPr algn="ctr"/>
            <a:r>
              <a:rPr lang="en-US" b="1" dirty="0">
                <a:solidFill>
                  <a:srgbClr val="000000"/>
                </a:solidFill>
              </a:rPr>
              <a:t>The Francis Crick Institute</a:t>
            </a:r>
          </a:p>
          <a:p>
            <a:pPr algn="ctr">
              <a:spcAft>
                <a:spcPts val="1200"/>
              </a:spcAft>
            </a:pPr>
            <a:r>
              <a:rPr lang="en-US" b="1" dirty="0">
                <a:solidFill>
                  <a:srgbClr val="000000"/>
                </a:solidFill>
              </a:rPr>
              <a:t>1 Midland Road, </a:t>
            </a:r>
            <a:r>
              <a:rPr lang="en-US" b="1" dirty="0">
                <a:solidFill>
                  <a:srgbClr val="000000"/>
                </a:solidFill>
              </a:rPr>
              <a:t>London </a:t>
            </a:r>
            <a:r>
              <a:rPr lang="en-US" b="1" dirty="0">
                <a:solidFill>
                  <a:srgbClr val="000000"/>
                </a:solidFill>
              </a:rPr>
              <a:t>NW1 1AT, UK</a:t>
            </a:r>
          </a:p>
          <a:p>
            <a:pPr algn="ctr"/>
            <a:r>
              <a:rPr lang="en-US" b="1" dirty="0">
                <a:solidFill>
                  <a:srgbClr val="000000"/>
                </a:solidFill>
              </a:rPr>
              <a:t>And: Special </a:t>
            </a:r>
            <a:r>
              <a:rPr lang="en-US" b="1" dirty="0" err="1">
                <a:solidFill>
                  <a:srgbClr val="000000"/>
                </a:solidFill>
              </a:rPr>
              <a:t>Visting</a:t>
            </a:r>
            <a:r>
              <a:rPr lang="en-US" b="1" dirty="0">
                <a:solidFill>
                  <a:srgbClr val="000000"/>
                </a:solidFill>
              </a:rPr>
              <a:t> Professor</a:t>
            </a:r>
          </a:p>
          <a:p>
            <a:pPr algn="ctr">
              <a:spcAft>
                <a:spcPts val="1200"/>
              </a:spcAft>
            </a:pPr>
            <a:r>
              <a:rPr lang="en-US" b="1" dirty="0">
                <a:solidFill>
                  <a:srgbClr val="000000"/>
                </a:solidFill>
              </a:rPr>
              <a:t>University of Hong Kong </a:t>
            </a:r>
          </a:p>
          <a:p>
            <a:pPr algn="ctr">
              <a:spcAft>
                <a:spcPts val="600"/>
              </a:spcAft>
            </a:pPr>
            <a:r>
              <a:rPr lang="en-US" b="1" dirty="0">
                <a:solidFill>
                  <a:srgbClr val="000000"/>
                </a:solidFill>
              </a:rPr>
              <a:t> </a:t>
            </a:r>
            <a:r>
              <a:rPr lang="en-US" b="1" dirty="0" err="1">
                <a:solidFill>
                  <a:srgbClr val="000000"/>
                </a:solidFill>
              </a:rPr>
              <a:t>robin.lovell-badge@crick.ac.uk</a:t>
            </a:r>
            <a:endParaRPr lang="en-US" b="1" dirty="0">
              <a:solidFill>
                <a:srgbClr val="000000"/>
              </a:solidFill>
            </a:endParaRPr>
          </a:p>
        </p:txBody>
      </p:sp>
      <p:sp>
        <p:nvSpPr>
          <p:cNvPr id="16" name="Rectangle 4"/>
          <p:cNvSpPr>
            <a:spLocks noChangeArrowheads="1"/>
          </p:cNvSpPr>
          <p:nvPr/>
        </p:nvSpPr>
        <p:spPr bwMode="auto">
          <a:xfrm>
            <a:off x="1591741" y="1362975"/>
            <a:ext cx="8940789" cy="2693045"/>
          </a:xfrm>
          <a:prstGeom prst="rect">
            <a:avLst/>
          </a:prstGeom>
          <a:noFill/>
          <a:ln w="9525">
            <a:noFill/>
            <a:miter lim="800000"/>
            <a:headEnd/>
            <a:tailEnd/>
          </a:ln>
        </p:spPr>
        <p:txBody>
          <a:bodyPr wrap="square">
            <a:prstTxWarp prst="textNoShape">
              <a:avLst/>
            </a:prstTxWarp>
            <a:spAutoFit/>
          </a:bodyPr>
          <a:lstStyle/>
          <a:p>
            <a:pPr algn="ctr">
              <a:spcAft>
                <a:spcPts val="600"/>
              </a:spcAft>
            </a:pPr>
            <a:r>
              <a:rPr lang="en-US" sz="3200" b="1" dirty="0"/>
              <a:t>“ Introduction to Genome Editing "</a:t>
            </a:r>
          </a:p>
          <a:p>
            <a:pPr algn="ctr">
              <a:spcBef>
                <a:spcPct val="50000"/>
              </a:spcBef>
            </a:pPr>
            <a:endParaRPr lang="en-US" sz="2200" b="1" dirty="0">
              <a:solidFill>
                <a:srgbClr val="000000"/>
              </a:solidFill>
            </a:endParaRPr>
          </a:p>
          <a:p>
            <a:pPr algn="ctr">
              <a:spcBef>
                <a:spcPct val="50000"/>
              </a:spcBef>
            </a:pPr>
            <a:r>
              <a:rPr lang="en-US" sz="2200" b="1" dirty="0">
                <a:solidFill>
                  <a:srgbClr val="000000"/>
                </a:solidFill>
              </a:rPr>
              <a:t>Let’s Talk About Genomics and Genome Editing</a:t>
            </a:r>
          </a:p>
          <a:p>
            <a:pPr algn="ctr">
              <a:spcBef>
                <a:spcPct val="50000"/>
              </a:spcBef>
            </a:pPr>
            <a:r>
              <a:rPr lang="en-US" sz="2000" b="1" dirty="0">
                <a:solidFill>
                  <a:srgbClr val="000000"/>
                </a:solidFill>
              </a:rPr>
              <a:t>The University of Hong Kong </a:t>
            </a:r>
          </a:p>
          <a:p>
            <a:pPr algn="ctr">
              <a:spcBef>
                <a:spcPct val="50000"/>
              </a:spcBef>
            </a:pPr>
            <a:r>
              <a:rPr lang="en-US" sz="2000" b="1" dirty="0">
                <a:solidFill>
                  <a:srgbClr val="000000"/>
                </a:solidFill>
              </a:rPr>
              <a:t>29 November 2018</a:t>
            </a:r>
            <a:endParaRPr lang="en-US" sz="2000" b="1" dirty="0">
              <a:solidFill>
                <a:srgbClr val="000000"/>
              </a:solidFill>
            </a:endParaRPr>
          </a:p>
        </p:txBody>
      </p:sp>
      <p:sp>
        <p:nvSpPr>
          <p:cNvPr id="17" name="TextBox 16"/>
          <p:cNvSpPr txBox="1"/>
          <p:nvPr/>
        </p:nvSpPr>
        <p:spPr>
          <a:xfrm>
            <a:off x="2749677" y="81325"/>
            <a:ext cx="6766856" cy="646331"/>
          </a:xfrm>
          <a:prstGeom prst="rect">
            <a:avLst/>
          </a:prstGeom>
          <a:noFill/>
          <a:ln>
            <a:solidFill>
              <a:schemeClr val="tx1"/>
            </a:solidFill>
          </a:ln>
        </p:spPr>
        <p:txBody>
          <a:bodyPr wrap="square" rtlCol="0">
            <a:spAutoFit/>
          </a:bodyPr>
          <a:lstStyle/>
          <a:p>
            <a:pPr algn="ctr"/>
            <a:r>
              <a:rPr lang="en-US" b="1" dirty="0"/>
              <a:t>Second International Summit on Human Genome Editing</a:t>
            </a:r>
          </a:p>
          <a:p>
            <a:pPr algn="ctr"/>
            <a:r>
              <a:rPr lang="en-US" dirty="0"/>
              <a:t>NAS/NAM/RS/ASHK</a:t>
            </a:r>
            <a:endParaRPr lang="en-US" dirty="0"/>
          </a:p>
        </p:txBody>
      </p:sp>
    </p:spTree>
    <p:extLst>
      <p:ext uri="{BB962C8B-B14F-4D97-AF65-F5344CB8AC3E}">
        <p14:creationId xmlns:p14="http://schemas.microsoft.com/office/powerpoint/2010/main" val="1741261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1737" y="1106670"/>
            <a:ext cx="9008544" cy="830997"/>
          </a:xfrm>
          <a:prstGeom prst="rect">
            <a:avLst/>
          </a:prstGeom>
          <a:noFill/>
        </p:spPr>
        <p:txBody>
          <a:bodyPr wrap="square" rtlCol="0">
            <a:spAutoFit/>
          </a:bodyPr>
          <a:lstStyle/>
          <a:p>
            <a:pPr algn="ctr"/>
            <a:r>
              <a:rPr lang="en-US" sz="2400" b="1" dirty="0">
                <a:solidFill>
                  <a:srgbClr val="970000"/>
                </a:solidFill>
              </a:rPr>
              <a:t>Genome editing </a:t>
            </a:r>
            <a:r>
              <a:rPr lang="en-US" sz="2400" b="1" dirty="0">
                <a:solidFill>
                  <a:srgbClr val="970000"/>
                </a:solidFill>
              </a:rPr>
              <a:t>generally makes use of endogenous DNA repair mechanisms</a:t>
            </a:r>
            <a:endParaRPr lang="en-US" sz="2400" b="1" dirty="0">
              <a:solidFill>
                <a:srgbClr val="970000"/>
              </a:solidFill>
            </a:endParaRPr>
          </a:p>
        </p:txBody>
      </p:sp>
      <p:cxnSp>
        <p:nvCxnSpPr>
          <p:cNvPr id="5" name="Straight Connector 4"/>
          <p:cNvCxnSpPr/>
          <p:nvPr/>
        </p:nvCxnSpPr>
        <p:spPr>
          <a:xfrm>
            <a:off x="1514574" y="1040190"/>
            <a:ext cx="9153426" cy="0"/>
          </a:xfrm>
          <a:prstGeom prst="line">
            <a:avLst/>
          </a:prstGeom>
          <a:ln w="31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761068" y="101604"/>
            <a:ext cx="8863641" cy="892552"/>
          </a:xfrm>
          <a:prstGeom prst="rect">
            <a:avLst/>
          </a:prstGeom>
          <a:noFill/>
        </p:spPr>
        <p:txBody>
          <a:bodyPr wrap="square" rtlCol="0">
            <a:spAutoFit/>
          </a:bodyPr>
          <a:lstStyle/>
          <a:p>
            <a:r>
              <a:rPr lang="en-US" sz="2600" b="1" dirty="0"/>
              <a:t>2.  </a:t>
            </a:r>
            <a:r>
              <a:rPr lang="en-US" sz="2600" dirty="0"/>
              <a:t>The </a:t>
            </a:r>
            <a:r>
              <a:rPr lang="en-US" sz="2600" dirty="0"/>
              <a:t>precise and efficient means of altering DNA </a:t>
            </a:r>
            <a:endParaRPr lang="en-US" sz="2600" dirty="0"/>
          </a:p>
          <a:p>
            <a:r>
              <a:rPr lang="en-US" sz="2600" dirty="0"/>
              <a:t> </a:t>
            </a:r>
            <a:r>
              <a:rPr lang="en-US" sz="2600" dirty="0"/>
              <a:t>   sequences </a:t>
            </a:r>
            <a:r>
              <a:rPr lang="en-US" sz="2600" dirty="0"/>
              <a:t>provided by </a:t>
            </a:r>
            <a:r>
              <a:rPr lang="en-US" sz="2600" b="1" dirty="0"/>
              <a:t>genome editing </a:t>
            </a:r>
            <a:r>
              <a:rPr lang="en-US" sz="2600" dirty="0"/>
              <a:t>methods  </a:t>
            </a:r>
            <a:endParaRPr lang="en-US" sz="2600" dirty="0"/>
          </a:p>
        </p:txBody>
      </p:sp>
      <p:sp>
        <p:nvSpPr>
          <p:cNvPr id="6" name="TextBox 5"/>
          <p:cNvSpPr txBox="1"/>
          <p:nvPr/>
        </p:nvSpPr>
        <p:spPr>
          <a:xfrm>
            <a:off x="1778000" y="1981203"/>
            <a:ext cx="8737600" cy="4693593"/>
          </a:xfrm>
          <a:prstGeom prst="rect">
            <a:avLst/>
          </a:prstGeom>
          <a:noFill/>
        </p:spPr>
        <p:txBody>
          <a:bodyPr wrap="square" rtlCol="0">
            <a:spAutoFit/>
          </a:bodyPr>
          <a:lstStyle/>
          <a:p>
            <a:pPr>
              <a:spcAft>
                <a:spcPts val="1200"/>
              </a:spcAft>
            </a:pPr>
            <a:r>
              <a:rPr lang="en-US" sz="2400" b="1" dirty="0"/>
              <a:t> </a:t>
            </a:r>
            <a:r>
              <a:rPr lang="en-US" sz="2400" b="1" dirty="0"/>
              <a:t>   And it most often requires</a:t>
            </a:r>
            <a:r>
              <a:rPr lang="en-US" sz="2400" b="1" dirty="0"/>
              <a:t>: </a:t>
            </a:r>
            <a:endParaRPr lang="en-US" sz="2400" dirty="0"/>
          </a:p>
          <a:p>
            <a:r>
              <a:rPr lang="en-US" sz="2400" dirty="0"/>
              <a:t>(</a:t>
            </a:r>
            <a:r>
              <a:rPr lang="en-US" sz="2400" dirty="0" err="1"/>
              <a:t>i</a:t>
            </a:r>
            <a:r>
              <a:rPr lang="en-US" sz="2400" dirty="0"/>
              <a:t>).  </a:t>
            </a:r>
            <a:r>
              <a:rPr lang="en-US" sz="2400" dirty="0"/>
              <a:t>“Molecular scissors”: a nuclease enzyme to make </a:t>
            </a:r>
            <a:r>
              <a:rPr lang="en-US" sz="2400" dirty="0"/>
              <a:t>a</a:t>
            </a:r>
          </a:p>
          <a:p>
            <a:pPr>
              <a:spcAft>
                <a:spcPts val="1800"/>
              </a:spcAft>
            </a:pPr>
            <a:r>
              <a:rPr lang="en-US" sz="2400" dirty="0"/>
              <a:t> 		double-stranded (or in some methods a single-stranded) 		cut </a:t>
            </a:r>
            <a:r>
              <a:rPr lang="en-US" sz="2400" dirty="0"/>
              <a:t>in DNA</a:t>
            </a:r>
          </a:p>
          <a:p>
            <a:pPr>
              <a:spcAft>
                <a:spcPts val="1200"/>
              </a:spcAft>
            </a:pPr>
            <a:r>
              <a:rPr lang="en-US" sz="2400" dirty="0"/>
              <a:t>(ii). “</a:t>
            </a:r>
            <a:r>
              <a:rPr lang="en-US" sz="2400" dirty="0"/>
              <a:t>Homing device” : a mechanism to </a:t>
            </a:r>
            <a:r>
              <a:rPr lang="en-US" sz="2400" dirty="0" err="1"/>
              <a:t>recognise</a:t>
            </a:r>
            <a:r>
              <a:rPr lang="en-US" sz="2400" dirty="0"/>
              <a:t> specific DNA </a:t>
            </a:r>
            <a:r>
              <a:rPr lang="en-US" sz="2400" dirty="0"/>
              <a:t>		sequences </a:t>
            </a:r>
            <a:r>
              <a:rPr lang="en-US" sz="2400" dirty="0"/>
              <a:t>– derived from DNA binding proteins such as </a:t>
            </a:r>
            <a:r>
              <a:rPr lang="en-US" sz="2400" dirty="0"/>
              <a:t>		transcription </a:t>
            </a:r>
            <a:r>
              <a:rPr lang="en-US" sz="2400" dirty="0"/>
              <a:t>factors </a:t>
            </a:r>
            <a:r>
              <a:rPr lang="en-US" sz="2400" dirty="0"/>
              <a:t>(ZFNs, TALENs) or </a:t>
            </a:r>
            <a:r>
              <a:rPr lang="en-US" sz="2400" dirty="0"/>
              <a:t>complementary </a:t>
            </a:r>
            <a:r>
              <a:rPr lang="en-US" sz="2400" dirty="0"/>
              <a:t>		RNA (CRISPR) </a:t>
            </a:r>
          </a:p>
          <a:p>
            <a:r>
              <a:rPr lang="en-US" sz="2400" dirty="0"/>
              <a:t>(iii). “</a:t>
            </a:r>
            <a:r>
              <a:rPr lang="en-US" sz="2400" dirty="0"/>
              <a:t>Template”: if more than a simple </a:t>
            </a:r>
            <a:r>
              <a:rPr lang="en-US" sz="2400" dirty="0"/>
              <a:t>mutation </a:t>
            </a:r>
            <a:r>
              <a:rPr lang="en-US" sz="2400" dirty="0"/>
              <a:t>is required, a </a:t>
            </a:r>
            <a:r>
              <a:rPr lang="en-US" sz="2400" dirty="0"/>
              <a:t>			DNA </a:t>
            </a:r>
            <a:r>
              <a:rPr lang="en-US" sz="2400" dirty="0"/>
              <a:t>template with homologous arms is needed to allow </a:t>
            </a:r>
            <a:r>
              <a:rPr lang="en-US" sz="2400" dirty="0"/>
              <a:t>		</a:t>
            </a:r>
            <a:r>
              <a:rPr lang="en-US" sz="2400" i="1" dirty="0"/>
              <a:t>homology </a:t>
            </a:r>
            <a:r>
              <a:rPr lang="en-US" sz="2400" i="1" dirty="0"/>
              <a:t>directed repair.</a:t>
            </a:r>
            <a:r>
              <a:rPr lang="en-US" sz="2400" dirty="0"/>
              <a:t>  </a:t>
            </a:r>
          </a:p>
        </p:txBody>
      </p:sp>
    </p:spTree>
    <p:extLst>
      <p:ext uri="{BB962C8B-B14F-4D97-AF65-F5344CB8AC3E}">
        <p14:creationId xmlns:p14="http://schemas.microsoft.com/office/powerpoint/2010/main" val="575291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25605" y="659182"/>
            <a:ext cx="8940800" cy="677108"/>
          </a:xfrm>
          <a:prstGeom prst="rect">
            <a:avLst/>
          </a:prstGeom>
          <a:noFill/>
        </p:spPr>
        <p:txBody>
          <a:bodyPr wrap="square" rtlCol="0">
            <a:spAutoFit/>
          </a:bodyPr>
          <a:lstStyle/>
          <a:p>
            <a:r>
              <a:rPr lang="en-US" dirty="0"/>
              <a:t>	  </a:t>
            </a:r>
            <a:r>
              <a:rPr lang="en-US" sz="2000" b="1" dirty="0"/>
              <a:t>CRISPR-Cas9	</a:t>
            </a:r>
            <a:r>
              <a:rPr lang="en-US" sz="2000" dirty="0"/>
              <a:t>			</a:t>
            </a:r>
            <a:r>
              <a:rPr lang="en-US" sz="2000" dirty="0">
                <a:solidFill>
                  <a:srgbClr val="FF0000"/>
                </a:solidFill>
              </a:rPr>
              <a:t>guide</a:t>
            </a:r>
            <a:r>
              <a:rPr lang="en-US" sz="2000" dirty="0">
                <a:solidFill>
                  <a:srgbClr val="FF0000"/>
                </a:solidFill>
              </a:rPr>
              <a:t>-RNA </a:t>
            </a:r>
            <a:r>
              <a:rPr lang="en-US" sz="2000" dirty="0"/>
              <a:t> </a:t>
            </a:r>
            <a:r>
              <a:rPr lang="en-US" sz="2000" dirty="0">
                <a:solidFill>
                  <a:srgbClr val="000000"/>
                </a:solidFill>
              </a:rPr>
              <a:t>+</a:t>
            </a:r>
            <a:r>
              <a:rPr lang="en-US" sz="2000" dirty="0"/>
              <a:t> </a:t>
            </a:r>
            <a:r>
              <a:rPr lang="en-US" sz="2000" dirty="0"/>
              <a:t>  </a:t>
            </a:r>
            <a:r>
              <a:rPr lang="en-US" sz="2000" dirty="0">
                <a:solidFill>
                  <a:srgbClr val="000090"/>
                </a:solidFill>
              </a:rPr>
              <a:t>CAS9    </a:t>
            </a:r>
            <a:r>
              <a:rPr lang="en-US" sz="2000" dirty="0">
                <a:solidFill>
                  <a:srgbClr val="660066"/>
                </a:solidFill>
              </a:rPr>
              <a:t>+</a:t>
            </a:r>
            <a:endParaRPr lang="en-US" sz="2000" dirty="0">
              <a:solidFill>
                <a:srgbClr val="660066"/>
              </a:solidFill>
            </a:endParaRPr>
          </a:p>
          <a:p>
            <a:endParaRPr lang="en-US" dirty="0"/>
          </a:p>
        </p:txBody>
      </p:sp>
      <p:sp>
        <p:nvSpPr>
          <p:cNvPr id="83" name="Oval 82"/>
          <p:cNvSpPr/>
          <p:nvPr/>
        </p:nvSpPr>
        <p:spPr>
          <a:xfrm>
            <a:off x="6356779" y="1167197"/>
            <a:ext cx="1930353" cy="1117600"/>
          </a:xfrm>
          <a:prstGeom prst="ellipse">
            <a:avLst/>
          </a:prstGeom>
          <a:solidFill>
            <a:srgbClr val="94CEE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eeform 84"/>
          <p:cNvSpPr/>
          <p:nvPr/>
        </p:nvSpPr>
        <p:spPr>
          <a:xfrm>
            <a:off x="6415969" y="2113709"/>
            <a:ext cx="2179337" cy="315333"/>
          </a:xfrm>
          <a:custGeom>
            <a:avLst/>
            <a:gdLst>
              <a:gd name="connsiteX0" fmla="*/ 0 w 2179337"/>
              <a:gd name="connsiteY0" fmla="*/ 1254 h 315333"/>
              <a:gd name="connsiteX1" fmla="*/ 1896533 w 2179337"/>
              <a:gd name="connsiteY1" fmla="*/ 1254 h 315333"/>
              <a:gd name="connsiteX2" fmla="*/ 2032000 w 2179337"/>
              <a:gd name="connsiteY2" fmla="*/ 1254 h 315333"/>
              <a:gd name="connsiteX3" fmla="*/ 2116666 w 2179337"/>
              <a:gd name="connsiteY3" fmla="*/ 18187 h 315333"/>
              <a:gd name="connsiteX4" fmla="*/ 2167466 w 2179337"/>
              <a:gd name="connsiteY4" fmla="*/ 68987 h 315333"/>
              <a:gd name="connsiteX5" fmla="*/ 2065866 w 2179337"/>
              <a:gd name="connsiteY5" fmla="*/ 119787 h 315333"/>
              <a:gd name="connsiteX6" fmla="*/ 1117600 w 2179337"/>
              <a:gd name="connsiteY6" fmla="*/ 119787 h 315333"/>
              <a:gd name="connsiteX7" fmla="*/ 1049866 w 2179337"/>
              <a:gd name="connsiteY7" fmla="*/ 306054 h 315333"/>
              <a:gd name="connsiteX8" fmla="*/ 1727200 w 2179337"/>
              <a:gd name="connsiteY8" fmla="*/ 289121 h 315333"/>
              <a:gd name="connsiteX9" fmla="*/ 1727200 w 2179337"/>
              <a:gd name="connsiteY9" fmla="*/ 289121 h 3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337" h="315333">
                <a:moveTo>
                  <a:pt x="0" y="1254"/>
                </a:moveTo>
                <a:lnTo>
                  <a:pt x="1896533" y="1254"/>
                </a:lnTo>
                <a:cubicBezTo>
                  <a:pt x="2235200" y="1254"/>
                  <a:pt x="1995311" y="-1568"/>
                  <a:pt x="2032000" y="1254"/>
                </a:cubicBezTo>
                <a:cubicBezTo>
                  <a:pt x="2068689" y="4076"/>
                  <a:pt x="2094088" y="6898"/>
                  <a:pt x="2116666" y="18187"/>
                </a:cubicBezTo>
                <a:cubicBezTo>
                  <a:pt x="2139244" y="29476"/>
                  <a:pt x="2175933" y="52054"/>
                  <a:pt x="2167466" y="68987"/>
                </a:cubicBezTo>
                <a:cubicBezTo>
                  <a:pt x="2158999" y="85920"/>
                  <a:pt x="2240844" y="111320"/>
                  <a:pt x="2065866" y="119787"/>
                </a:cubicBezTo>
                <a:cubicBezTo>
                  <a:pt x="1890888" y="128254"/>
                  <a:pt x="1286933" y="88742"/>
                  <a:pt x="1117600" y="119787"/>
                </a:cubicBezTo>
                <a:cubicBezTo>
                  <a:pt x="948267" y="150832"/>
                  <a:pt x="948266" y="277832"/>
                  <a:pt x="1049866" y="306054"/>
                </a:cubicBezTo>
                <a:cubicBezTo>
                  <a:pt x="1151466" y="334276"/>
                  <a:pt x="1727200" y="289121"/>
                  <a:pt x="1727200" y="289121"/>
                </a:cubicBezTo>
                <a:lnTo>
                  <a:pt x="1727200" y="289121"/>
                </a:lnTo>
              </a:path>
            </a:pathLst>
          </a:custGeom>
          <a:ln w="38100" cmpd="dbl">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TextBox 87"/>
          <p:cNvSpPr txBox="1"/>
          <p:nvPr/>
        </p:nvSpPr>
        <p:spPr>
          <a:xfrm>
            <a:off x="6976567" y="1131453"/>
            <a:ext cx="745066" cy="307777"/>
          </a:xfrm>
          <a:prstGeom prst="rect">
            <a:avLst/>
          </a:prstGeom>
          <a:noFill/>
        </p:spPr>
        <p:txBody>
          <a:bodyPr wrap="square" rtlCol="0">
            <a:spAutoFit/>
          </a:bodyPr>
          <a:lstStyle/>
          <a:p>
            <a:r>
              <a:rPr lang="en-US" sz="1400" dirty="0">
                <a:solidFill>
                  <a:srgbClr val="000090"/>
                </a:solidFill>
              </a:rPr>
              <a:t>CAS9</a:t>
            </a:r>
            <a:endParaRPr lang="en-US" sz="1400" dirty="0">
              <a:solidFill>
                <a:srgbClr val="000090"/>
              </a:solidFill>
            </a:endParaRPr>
          </a:p>
        </p:txBody>
      </p:sp>
      <p:cxnSp>
        <p:nvCxnSpPr>
          <p:cNvPr id="102" name="Straight Connector 101"/>
          <p:cNvCxnSpPr/>
          <p:nvPr/>
        </p:nvCxnSpPr>
        <p:spPr>
          <a:xfrm>
            <a:off x="1512052" y="558532"/>
            <a:ext cx="9153144"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8246545" y="2249034"/>
            <a:ext cx="745066" cy="307777"/>
          </a:xfrm>
          <a:prstGeom prst="rect">
            <a:avLst/>
          </a:prstGeom>
          <a:noFill/>
        </p:spPr>
        <p:txBody>
          <a:bodyPr wrap="square" rtlCol="0">
            <a:spAutoFit/>
          </a:bodyPr>
          <a:lstStyle/>
          <a:p>
            <a:r>
              <a:rPr lang="en-US" sz="1400" dirty="0" err="1">
                <a:solidFill>
                  <a:srgbClr val="FF0000"/>
                </a:solidFill>
              </a:rPr>
              <a:t>gRNA</a:t>
            </a:r>
            <a:endParaRPr lang="en-US" sz="1400" dirty="0">
              <a:solidFill>
                <a:srgbClr val="FF0000"/>
              </a:solidFill>
            </a:endParaRPr>
          </a:p>
        </p:txBody>
      </p:sp>
      <p:sp>
        <p:nvSpPr>
          <p:cNvPr id="4" name="TextBox 3"/>
          <p:cNvSpPr txBox="1"/>
          <p:nvPr/>
        </p:nvSpPr>
        <p:spPr>
          <a:xfrm>
            <a:off x="1742456" y="2447691"/>
            <a:ext cx="2526998" cy="646331"/>
          </a:xfrm>
          <a:prstGeom prst="rect">
            <a:avLst/>
          </a:prstGeom>
          <a:noFill/>
        </p:spPr>
        <p:txBody>
          <a:bodyPr wrap="square" rtlCol="0">
            <a:spAutoFit/>
          </a:bodyPr>
          <a:lstStyle/>
          <a:p>
            <a:pPr algn="ctr"/>
            <a:r>
              <a:rPr lang="en-US" b="1" dirty="0">
                <a:solidFill>
                  <a:srgbClr val="000000"/>
                </a:solidFill>
              </a:rPr>
              <a:t>Double</a:t>
            </a:r>
            <a:r>
              <a:rPr lang="en-US" b="1" dirty="0"/>
              <a:t>-strand break in DNA</a:t>
            </a:r>
            <a:endParaRPr lang="en-US" b="1" dirty="0"/>
          </a:p>
        </p:txBody>
      </p:sp>
      <p:sp>
        <p:nvSpPr>
          <p:cNvPr id="5" name="TextBox 4"/>
          <p:cNvSpPr txBox="1"/>
          <p:nvPr/>
        </p:nvSpPr>
        <p:spPr>
          <a:xfrm>
            <a:off x="1625605" y="3736876"/>
            <a:ext cx="2904542" cy="1708160"/>
          </a:xfrm>
          <a:prstGeom prst="rect">
            <a:avLst/>
          </a:prstGeom>
          <a:noFill/>
          <a:ln w="28575" cmpd="sng">
            <a:solidFill>
              <a:srgbClr val="0D4701"/>
            </a:solidFill>
          </a:ln>
        </p:spPr>
        <p:txBody>
          <a:bodyPr wrap="square" rtlCol="0">
            <a:spAutoFit/>
          </a:bodyPr>
          <a:lstStyle/>
          <a:p>
            <a:pPr algn="ctr">
              <a:spcAft>
                <a:spcPts val="600"/>
              </a:spcAft>
            </a:pPr>
            <a:r>
              <a:rPr lang="en-US" sz="2000" b="1" dirty="0">
                <a:solidFill>
                  <a:srgbClr val="0D4701"/>
                </a:solidFill>
              </a:rPr>
              <a:t>Non-homology end-joining (NHEJ) repair</a:t>
            </a:r>
            <a:endParaRPr lang="en-US" sz="2000" b="1" dirty="0">
              <a:solidFill>
                <a:srgbClr val="0D4701"/>
              </a:solidFill>
            </a:endParaRPr>
          </a:p>
          <a:p>
            <a:pPr algn="ctr"/>
            <a:r>
              <a:rPr lang="en-US" sz="2000" b="1" dirty="0">
                <a:solidFill>
                  <a:srgbClr val="0D4701"/>
                </a:solidFill>
              </a:rPr>
              <a:t> </a:t>
            </a:r>
            <a:r>
              <a:rPr lang="en-US" sz="2000" b="1" dirty="0"/>
              <a:t>This leads to small insertions or deletions (INDELs)</a:t>
            </a:r>
            <a:endParaRPr lang="en-US" sz="2000" b="1" dirty="0"/>
          </a:p>
        </p:txBody>
      </p:sp>
      <p:cxnSp>
        <p:nvCxnSpPr>
          <p:cNvPr id="8" name="Straight Arrow Connector 7"/>
          <p:cNvCxnSpPr/>
          <p:nvPr/>
        </p:nvCxnSpPr>
        <p:spPr>
          <a:xfrm flipV="1">
            <a:off x="7518590" y="4457271"/>
            <a:ext cx="0" cy="488461"/>
          </a:xfrm>
          <a:prstGeom prst="straightConnector1">
            <a:avLst/>
          </a:prstGeom>
          <a:ln>
            <a:solidFill>
              <a:srgbClr val="7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099537" y="5024552"/>
            <a:ext cx="4786923" cy="923330"/>
          </a:xfrm>
          <a:prstGeom prst="rect">
            <a:avLst/>
          </a:prstGeom>
          <a:noFill/>
        </p:spPr>
        <p:txBody>
          <a:bodyPr wrap="square" rtlCol="0">
            <a:spAutoFit/>
          </a:bodyPr>
          <a:lstStyle/>
          <a:p>
            <a:pPr algn="ctr"/>
            <a:r>
              <a:rPr lang="en-US" dirty="0"/>
              <a:t>2 base pair deletion </a:t>
            </a:r>
          </a:p>
          <a:p>
            <a:r>
              <a:rPr lang="en-US" dirty="0"/>
              <a:t>If this is in the coding region, it will prevent the protein product of the gene being made</a:t>
            </a:r>
            <a:endParaRPr lang="en-US" dirty="0"/>
          </a:p>
        </p:txBody>
      </p:sp>
      <p:sp>
        <p:nvSpPr>
          <p:cNvPr id="10" name="TextBox 9"/>
          <p:cNvSpPr txBox="1"/>
          <p:nvPr/>
        </p:nvSpPr>
        <p:spPr>
          <a:xfrm>
            <a:off x="1636025" y="78158"/>
            <a:ext cx="8896511" cy="461665"/>
          </a:xfrm>
          <a:prstGeom prst="rect">
            <a:avLst/>
          </a:prstGeom>
          <a:noFill/>
        </p:spPr>
        <p:txBody>
          <a:bodyPr wrap="square" rtlCol="0">
            <a:spAutoFit/>
          </a:bodyPr>
          <a:lstStyle/>
          <a:p>
            <a:r>
              <a:rPr lang="en-US" sz="2400" dirty="0"/>
              <a:t>Using CRISPR/Cas9 to make an </a:t>
            </a:r>
            <a:r>
              <a:rPr lang="en-US" sz="2400"/>
              <a:t>inactivating mutation via NHEJ</a:t>
            </a:r>
            <a:endParaRPr lang="en-US" sz="2400" dirty="0"/>
          </a:p>
        </p:txBody>
      </p:sp>
      <p:sp>
        <p:nvSpPr>
          <p:cNvPr id="3" name="TextBox 2"/>
          <p:cNvSpPr txBox="1"/>
          <p:nvPr/>
        </p:nvSpPr>
        <p:spPr>
          <a:xfrm>
            <a:off x="2377083" y="6110775"/>
            <a:ext cx="7969188" cy="667298"/>
          </a:xfrm>
          <a:prstGeom prst="rect">
            <a:avLst/>
          </a:prstGeom>
          <a:noFill/>
          <a:ln>
            <a:solidFill>
              <a:srgbClr val="0000FF"/>
            </a:solidFill>
          </a:ln>
        </p:spPr>
        <p:txBody>
          <a:bodyPr wrap="square" rtlCol="0">
            <a:spAutoFit/>
          </a:bodyPr>
          <a:lstStyle/>
          <a:p>
            <a:pPr algn="ctr"/>
            <a:r>
              <a:rPr lang="en-US" dirty="0"/>
              <a:t>But it can also be used in some cases, e.g. with DMD, to promote skipping of an exon with a nonsense mutation to allow a functional protein to be made.  </a:t>
            </a:r>
            <a:endParaRPr lang="en-US" dirty="0"/>
          </a:p>
        </p:txBody>
      </p:sp>
      <p:sp>
        <p:nvSpPr>
          <p:cNvPr id="6" name="TextBox 5"/>
          <p:cNvSpPr txBox="1"/>
          <p:nvPr/>
        </p:nvSpPr>
        <p:spPr>
          <a:xfrm>
            <a:off x="8221667" y="521584"/>
            <a:ext cx="2484681" cy="646331"/>
          </a:xfrm>
          <a:prstGeom prst="rect">
            <a:avLst/>
          </a:prstGeom>
          <a:noFill/>
        </p:spPr>
        <p:txBody>
          <a:bodyPr wrap="square" rtlCol="0">
            <a:spAutoFit/>
          </a:bodyPr>
          <a:lstStyle/>
          <a:p>
            <a:pPr algn="ctr"/>
            <a:r>
              <a:rPr lang="en-US" dirty="0" err="1">
                <a:solidFill>
                  <a:srgbClr val="660066"/>
                </a:solidFill>
              </a:rPr>
              <a:t>protospacer</a:t>
            </a:r>
            <a:r>
              <a:rPr lang="en-US" dirty="0">
                <a:solidFill>
                  <a:srgbClr val="660066"/>
                </a:solidFill>
              </a:rPr>
              <a:t>-adjacent </a:t>
            </a:r>
            <a:r>
              <a:rPr lang="en-US" dirty="0">
                <a:solidFill>
                  <a:srgbClr val="660066"/>
                </a:solidFill>
              </a:rPr>
              <a:t>motif = PAM</a:t>
            </a:r>
            <a:endParaRPr lang="en-US" dirty="0">
              <a:solidFill>
                <a:srgbClr val="660066"/>
              </a:solidFill>
            </a:endParaRPr>
          </a:p>
        </p:txBody>
      </p:sp>
      <p:sp>
        <p:nvSpPr>
          <p:cNvPr id="7" name="TextBox 6"/>
          <p:cNvSpPr txBox="1"/>
          <p:nvPr/>
        </p:nvSpPr>
        <p:spPr>
          <a:xfrm>
            <a:off x="1913650" y="5574237"/>
            <a:ext cx="2238946" cy="369332"/>
          </a:xfrm>
          <a:prstGeom prst="rect">
            <a:avLst/>
          </a:prstGeom>
          <a:noFill/>
          <a:ln>
            <a:solidFill>
              <a:srgbClr val="000090"/>
            </a:solidFill>
          </a:ln>
        </p:spPr>
        <p:txBody>
          <a:bodyPr wrap="square" rtlCol="0">
            <a:spAutoFit/>
          </a:bodyPr>
          <a:lstStyle/>
          <a:p>
            <a:r>
              <a:rPr lang="en-US" dirty="0"/>
              <a:t>Ku70/80-dependent</a:t>
            </a:r>
          </a:p>
        </p:txBody>
      </p:sp>
      <p:cxnSp>
        <p:nvCxnSpPr>
          <p:cNvPr id="11" name="Straight Arrow Connector 10"/>
          <p:cNvCxnSpPr/>
          <p:nvPr/>
        </p:nvCxnSpPr>
        <p:spPr>
          <a:xfrm>
            <a:off x="3115734" y="1439229"/>
            <a:ext cx="0" cy="845568"/>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115737" y="3315920"/>
            <a:ext cx="0" cy="425119"/>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flipV="1">
            <a:off x="4776227" y="15714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flipV="1">
            <a:off x="4906399" y="17209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flipV="1">
            <a:off x="5538165" y="15714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flipV="1">
            <a:off x="5279619" y="15730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V="1">
            <a:off x="5415085" y="17233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flipV="1">
            <a:off x="7816312" y="157289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flipV="1">
            <a:off x="5668299" y="15695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flipV="1">
            <a:off x="6049667" y="157060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flipV="1">
            <a:off x="7061012" y="15695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flipV="1">
            <a:off x="6309905" y="157061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flipV="1">
            <a:off x="8295788" y="157290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flipV="1">
            <a:off x="8423230" y="157290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flipV="1">
            <a:off x="9049759" y="157201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V="1">
            <a:off x="9185222" y="157201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flipV="1">
            <a:off x="9304643" y="15720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flipV="1">
            <a:off x="9790353" y="15720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flipV="1">
            <a:off x="6056763" y="17233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flipV="1">
            <a:off x="6435536" y="17215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flipV="1">
            <a:off x="6938188" y="172065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V="1">
            <a:off x="7439056" y="17197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V="1">
            <a:off x="7567391" y="171888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flipV="1">
            <a:off x="7939027" y="172675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flipV="1">
            <a:off x="8545943" y="172245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V="1">
            <a:off x="8672489" y="171621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flipV="1">
            <a:off x="9428240" y="172334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flipV="1">
            <a:off x="4648787" y="157141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flipV="1">
            <a:off x="5031123" y="17211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flipV="1">
            <a:off x="5158570" y="17211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flipV="1">
            <a:off x="5795799" y="157141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flipV="1">
            <a:off x="5923243" y="172110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flipV="1">
            <a:off x="6559577" y="15732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flipV="1">
            <a:off x="6685240" y="172022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flipV="1">
            <a:off x="6811794" y="17184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flipV="1">
            <a:off x="7191453" y="15723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flipV="1">
            <a:off x="7317113" y="157053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flipV="1">
            <a:off x="8055938" y="1577664"/>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flipV="1">
            <a:off x="8172684" y="1577514"/>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flipV="1">
            <a:off x="8924878" y="157142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flipV="1">
            <a:off x="9546063" y="15714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9665488" y="157142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9920377" y="172110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flipV="1">
            <a:off x="10047821" y="17211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flipV="1">
            <a:off x="8799210" y="172199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flipV="1">
            <a:off x="7693193" y="171843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flipV="1">
            <a:off x="4648751"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flipV="1">
            <a:off x="5031089"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flipV="1">
            <a:off x="5158537"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flipV="1">
            <a:off x="5923213"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flipV="1">
            <a:off x="6686107"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flipV="1">
            <a:off x="6804649"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flipV="1">
            <a:off x="7693210"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flipV="1">
            <a:off x="8797445"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flipV="1">
            <a:off x="10047838"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flipV="1">
            <a:off x="9920396"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flipV="1">
            <a:off x="9665511"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flipV="1">
            <a:off x="9546093"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flipV="1">
            <a:off x="8924915"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flipV="1">
            <a:off x="8182531"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flipV="1">
            <a:off x="8056880"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flipV="1">
            <a:off x="7317173"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flipV="1">
            <a:off x="7191522"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flipV="1">
            <a:off x="6560547"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flipV="1">
            <a:off x="5795892"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flipV="1">
            <a:off x="4774668" y="17211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flipV="1">
            <a:off x="4902114" y="157141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flipV="1">
            <a:off x="5284452" y="17211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flipV="1">
            <a:off x="5411899" y="15714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flipV="1">
            <a:off x="5539346" y="17211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flipV="1">
            <a:off x="5666793" y="17211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flipV="1">
            <a:off x="6181030" y="17211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flipV="1">
            <a:off x="6306694" y="17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flipV="1">
            <a:off x="6432358" y="157326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flipV="1">
            <a:off x="7062455" y="172028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flipV="1">
            <a:off x="7564216" y="157506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flipV="1">
            <a:off x="7443900" y="157417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flipV="1">
            <a:off x="7938527" y="1580265"/>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flipV="1">
            <a:off x="8665763" y="157239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flipV="1">
            <a:off x="7818199" y="171941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flipV="1">
            <a:off x="8298568" y="172209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flipV="1">
            <a:off x="8425119" y="17167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flipV="1">
            <a:off x="8541867" y="157597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flipV="1">
            <a:off x="9791358" y="172121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flipV="1">
            <a:off x="9050737" y="172122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flipV="1">
            <a:off x="9178173" y="17212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flipV="1">
            <a:off x="9305609" y="172124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flipV="1">
            <a:off x="9425024" y="157155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flipV="1">
            <a:off x="6180948" y="15715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flipV="1">
            <a:off x="6934120" y="15723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579526" y="1517811"/>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128" name="TextBox 127"/>
          <p:cNvSpPr txBox="1"/>
          <p:nvPr/>
        </p:nvSpPr>
        <p:spPr>
          <a:xfrm>
            <a:off x="4581519" y="1661494"/>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129" name="TextBox 128"/>
          <p:cNvSpPr txBox="1"/>
          <p:nvPr/>
        </p:nvSpPr>
        <p:spPr>
          <a:xfrm>
            <a:off x="4709856" y="1512465"/>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130" name="TextBox 129"/>
          <p:cNvSpPr txBox="1"/>
          <p:nvPr/>
        </p:nvSpPr>
        <p:spPr>
          <a:xfrm>
            <a:off x="4708734" y="1670640"/>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126" name="Rectangle 125"/>
          <p:cNvSpPr/>
          <p:nvPr/>
        </p:nvSpPr>
        <p:spPr>
          <a:xfrm flipV="1">
            <a:off x="6433561" y="2040195"/>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flipV="1">
            <a:off x="6936213" y="2039307"/>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flipV="1">
            <a:off x="7437081" y="2038419"/>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flipV="1">
            <a:off x="7565416" y="2037531"/>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ectangle 133"/>
          <p:cNvSpPr/>
          <p:nvPr/>
        </p:nvSpPr>
        <p:spPr>
          <a:xfrm flipV="1">
            <a:off x="7937052" y="2045405"/>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flipV="1">
            <a:off x="6683265" y="2038871"/>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flipV="1">
            <a:off x="6809819" y="2037093"/>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flipV="1">
            <a:off x="7691218" y="2037082"/>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flipV="1">
            <a:off x="8180556"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flipV="1">
            <a:off x="8054905"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flipV="1">
            <a:off x="7315198"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flipV="1">
            <a:off x="7189547"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flipV="1">
            <a:off x="6558572"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flipV="1">
            <a:off x="6304719" y="2038918"/>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flipV="1">
            <a:off x="7060480" y="2038938"/>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V="1">
            <a:off x="7816224" y="2038064"/>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V="1">
            <a:off x="8296593" y="2040742"/>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flipV="1">
            <a:off x="8423144" y="2047274"/>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flipV="1">
            <a:off x="6179055" y="2039799"/>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flipV="1">
            <a:off x="6054788" y="2041974"/>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V="1">
            <a:off x="7951084" y="287446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V="1">
            <a:off x="8436311" y="28744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V="1">
            <a:off x="8563753" y="287447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flipV="1">
            <a:off x="9190282" y="287358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flipV="1">
            <a:off x="9325745" y="28735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flipV="1">
            <a:off x="9445166" y="28735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V="1">
            <a:off x="9930876" y="287359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V="1">
            <a:off x="7702163" y="301130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V="1">
            <a:off x="8073799" y="301342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flipV="1">
            <a:off x="8686466" y="301487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flipV="1">
            <a:off x="8813012" y="301439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flipV="1">
            <a:off x="9568763" y="301577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flipV="1">
            <a:off x="8190710" y="2873482"/>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flipV="1">
            <a:off x="8313207" y="2873332"/>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flipV="1">
            <a:off x="9065401" y="287299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V="1">
            <a:off x="9686586" y="287299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V="1">
            <a:off x="9806011" y="287299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flipV="1">
            <a:off x="10060900" y="301353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flipV="1">
            <a:off x="10188344" y="301353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flipV="1">
            <a:off x="8939733" y="301442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V="1">
            <a:off x="7827965" y="301085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Rectangle 200"/>
          <p:cNvSpPr/>
          <p:nvPr/>
        </p:nvSpPr>
        <p:spPr>
          <a:xfrm flipV="1">
            <a:off x="7827982" y="28774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flipV="1">
            <a:off x="8937968"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flipV="1">
            <a:off x="10188361"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V="1">
            <a:off x="10060919"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V="1">
            <a:off x="9806034"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flipV="1">
            <a:off x="9686616"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flipV="1">
            <a:off x="9065438"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flipV="1">
            <a:off x="8323054" y="30144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V="1">
            <a:off x="8197403" y="30144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flipV="1">
            <a:off x="7698988" y="287663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flipV="1">
            <a:off x="8067548" y="2876083"/>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flipV="1">
            <a:off x="8806286" y="287396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Rectangle 227"/>
          <p:cNvSpPr/>
          <p:nvPr/>
        </p:nvSpPr>
        <p:spPr>
          <a:xfrm flipV="1">
            <a:off x="7952971" y="30118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ectangle 228"/>
          <p:cNvSpPr/>
          <p:nvPr/>
        </p:nvSpPr>
        <p:spPr>
          <a:xfrm flipV="1">
            <a:off x="8439091" y="301451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flipV="1">
            <a:off x="8565642" y="301492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flipV="1">
            <a:off x="8682390" y="287754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flipV="1">
            <a:off x="9931881" y="301363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V="1">
            <a:off x="9191260" y="301364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V="1">
            <a:off x="9318696" y="301365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flipV="1">
            <a:off x="9446132" y="301366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flipV="1">
            <a:off x="9565547" y="287312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TextBox 330"/>
          <p:cNvSpPr txBox="1"/>
          <p:nvPr/>
        </p:nvSpPr>
        <p:spPr>
          <a:xfrm>
            <a:off x="4630521" y="3944764"/>
            <a:ext cx="254018" cy="246221"/>
          </a:xfrm>
          <a:prstGeom prst="rect">
            <a:avLst/>
          </a:prstGeom>
          <a:noFill/>
        </p:spPr>
        <p:txBody>
          <a:bodyPr wrap="square" rtlCol="0">
            <a:spAutoFit/>
          </a:bodyPr>
          <a:lstStyle/>
          <a:p>
            <a:r>
              <a:rPr lang="en-US" sz="1000" dirty="0">
                <a:solidFill>
                  <a:schemeClr val="bg1"/>
                </a:solidFill>
              </a:rPr>
              <a:t>G</a:t>
            </a:r>
            <a:endParaRPr lang="en-US" sz="1000" dirty="0">
              <a:solidFill>
                <a:schemeClr val="bg1"/>
              </a:solidFill>
            </a:endParaRPr>
          </a:p>
        </p:txBody>
      </p:sp>
      <p:sp>
        <p:nvSpPr>
          <p:cNvPr id="332" name="TextBox 331"/>
          <p:cNvSpPr txBox="1"/>
          <p:nvPr/>
        </p:nvSpPr>
        <p:spPr>
          <a:xfrm>
            <a:off x="4630522" y="4121227"/>
            <a:ext cx="254018" cy="246221"/>
          </a:xfrm>
          <a:prstGeom prst="rect">
            <a:avLst/>
          </a:prstGeom>
          <a:noFill/>
        </p:spPr>
        <p:txBody>
          <a:bodyPr wrap="square" rtlCol="0">
            <a:spAutoFit/>
          </a:bodyPr>
          <a:lstStyle/>
          <a:p>
            <a:r>
              <a:rPr lang="en-US" sz="1000" dirty="0">
                <a:solidFill>
                  <a:schemeClr val="bg1"/>
                </a:solidFill>
              </a:rPr>
              <a:t>C</a:t>
            </a:r>
            <a:endParaRPr lang="en-US" sz="1000" dirty="0">
              <a:solidFill>
                <a:schemeClr val="bg1"/>
              </a:solidFill>
            </a:endParaRPr>
          </a:p>
        </p:txBody>
      </p:sp>
      <p:sp>
        <p:nvSpPr>
          <p:cNvPr id="316" name="Rectangle 315"/>
          <p:cNvSpPr/>
          <p:nvPr/>
        </p:nvSpPr>
        <p:spPr>
          <a:xfrm flipV="1">
            <a:off x="4645163" y="28668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flipV="1">
            <a:off x="4775335" y="30163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flipV="1">
            <a:off x="5407101" y="28668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ectangle 335"/>
          <p:cNvSpPr/>
          <p:nvPr/>
        </p:nvSpPr>
        <p:spPr>
          <a:xfrm flipV="1">
            <a:off x="5148555" y="28684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ectangle 336"/>
          <p:cNvSpPr/>
          <p:nvPr/>
        </p:nvSpPr>
        <p:spPr>
          <a:xfrm flipV="1">
            <a:off x="5284021" y="30187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flipV="1">
            <a:off x="5537235" y="28649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flipV="1">
            <a:off x="5918603" y="286600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flipV="1">
            <a:off x="6929948" y="28649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flipV="1">
            <a:off x="6178841" y="286601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flipV="1">
            <a:off x="5925699" y="30187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flipV="1">
            <a:off x="6304472" y="30169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flipV="1">
            <a:off x="6807124" y="301605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Rectangle 344"/>
          <p:cNvSpPr/>
          <p:nvPr/>
        </p:nvSpPr>
        <p:spPr>
          <a:xfrm flipV="1">
            <a:off x="7307992" y="30151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Rectangle 345"/>
          <p:cNvSpPr/>
          <p:nvPr/>
        </p:nvSpPr>
        <p:spPr>
          <a:xfrm flipV="1">
            <a:off x="4517723" y="286681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flipV="1">
            <a:off x="4900059" y="30165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flipV="1">
            <a:off x="5027506" y="30165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flipV="1">
            <a:off x="5664735" y="286681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flipV="1">
            <a:off x="5792179" y="301650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flipV="1">
            <a:off x="6420421" y="28686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flipV="1">
            <a:off x="6554176" y="301562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flipV="1">
            <a:off x="6680730" y="30138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ectangle 353"/>
          <p:cNvSpPr/>
          <p:nvPr/>
        </p:nvSpPr>
        <p:spPr>
          <a:xfrm flipV="1">
            <a:off x="7060389" y="28677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flipV="1">
            <a:off x="7186049" y="286593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flipV="1">
            <a:off x="4517687" y="30165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flipV="1">
            <a:off x="4900025"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flipV="1">
            <a:off x="5027473"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flipV="1">
            <a:off x="5792149"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flipV="1">
            <a:off x="6546951" y="28712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flipV="1">
            <a:off x="6673585" y="28712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flipV="1">
            <a:off x="7186109"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flipV="1">
            <a:off x="7060458"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ectangle 363"/>
          <p:cNvSpPr/>
          <p:nvPr/>
        </p:nvSpPr>
        <p:spPr>
          <a:xfrm flipV="1">
            <a:off x="6429483"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flipV="1">
            <a:off x="5664828" y="30165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flipV="1">
            <a:off x="4643604" y="30165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flipV="1">
            <a:off x="4771050" y="286681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flipV="1">
            <a:off x="5153388" y="30165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flipV="1">
            <a:off x="5280835" y="28668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flipV="1">
            <a:off x="5408282" y="30165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flipV="1">
            <a:off x="5535729" y="30165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ectangle 371"/>
          <p:cNvSpPr/>
          <p:nvPr/>
        </p:nvSpPr>
        <p:spPr>
          <a:xfrm flipV="1">
            <a:off x="6049966" y="30165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Rectangle 372"/>
          <p:cNvSpPr/>
          <p:nvPr/>
        </p:nvSpPr>
        <p:spPr>
          <a:xfrm flipV="1">
            <a:off x="6175630" y="30156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flipV="1">
            <a:off x="6301294" y="286866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flipV="1">
            <a:off x="6931391" y="301568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flipV="1">
            <a:off x="7312836" y="286957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flipV="1">
            <a:off x="6049884" y="28669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flipV="1">
            <a:off x="6803056" y="28677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TextBox 378"/>
          <p:cNvSpPr txBox="1"/>
          <p:nvPr/>
        </p:nvSpPr>
        <p:spPr>
          <a:xfrm>
            <a:off x="4448462" y="2813211"/>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380" name="TextBox 379"/>
          <p:cNvSpPr txBox="1"/>
          <p:nvPr/>
        </p:nvSpPr>
        <p:spPr>
          <a:xfrm>
            <a:off x="4450455" y="2956894"/>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381" name="TextBox 380"/>
          <p:cNvSpPr txBox="1"/>
          <p:nvPr/>
        </p:nvSpPr>
        <p:spPr>
          <a:xfrm>
            <a:off x="4578792" y="2807865"/>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382" name="TextBox 381"/>
          <p:cNvSpPr txBox="1"/>
          <p:nvPr/>
        </p:nvSpPr>
        <p:spPr>
          <a:xfrm>
            <a:off x="4577670" y="2966040"/>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383" name="Rectangle 382"/>
          <p:cNvSpPr/>
          <p:nvPr/>
        </p:nvSpPr>
        <p:spPr>
          <a:xfrm flipV="1">
            <a:off x="7652035" y="396193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flipV="1">
            <a:off x="8143013" y="396768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flipV="1">
            <a:off x="8270455" y="396768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flipV="1">
            <a:off x="8891233" y="396680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flipV="1">
            <a:off x="9020945" y="396680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flipV="1">
            <a:off x="9140366" y="396680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flipV="1">
            <a:off x="9631827" y="396680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flipV="1">
            <a:off x="7774750" y="41066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flipV="1">
            <a:off x="8381666" y="410809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flipV="1">
            <a:off x="8508212" y="41076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flipV="1">
            <a:off x="9263963" y="410898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flipV="1">
            <a:off x="7897412" y="3960947"/>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flipV="1">
            <a:off x="8019909" y="3960797"/>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flipV="1">
            <a:off x="8766352" y="396620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flipV="1">
            <a:off x="9381786" y="396620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flipV="1">
            <a:off x="9506962" y="39662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flipV="1">
            <a:off x="9761851" y="410674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flipV="1">
            <a:off x="9889295" y="410674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flipV="1">
            <a:off x="8634933" y="410763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flipV="1">
            <a:off x="7522522" y="410471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flipV="1">
            <a:off x="7522539" y="396426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flipV="1">
            <a:off x="8638919" y="39662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flipV="1">
            <a:off x="9889312" y="39662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flipV="1">
            <a:off x="9761870" y="39662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ectangle 407"/>
          <p:cNvSpPr/>
          <p:nvPr/>
        </p:nvSpPr>
        <p:spPr>
          <a:xfrm flipV="1">
            <a:off x="9512736" y="410674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Rectangle 408"/>
          <p:cNvSpPr/>
          <p:nvPr/>
        </p:nvSpPr>
        <p:spPr>
          <a:xfrm flipV="1">
            <a:off x="9381816" y="410674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flipV="1">
            <a:off x="8760638" y="410674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flipV="1">
            <a:off x="8018254" y="410763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flipV="1">
            <a:off x="7898354" y="410763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flipV="1">
            <a:off x="7774250" y="3962905"/>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flipV="1">
            <a:off x="8512988" y="39671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flipV="1">
            <a:off x="7653922" y="41050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Rectangle 416"/>
          <p:cNvSpPr/>
          <p:nvPr/>
        </p:nvSpPr>
        <p:spPr>
          <a:xfrm flipV="1">
            <a:off x="8134291" y="410773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Rectangle 417"/>
          <p:cNvSpPr/>
          <p:nvPr/>
        </p:nvSpPr>
        <p:spPr>
          <a:xfrm flipV="1">
            <a:off x="8260842" y="410814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flipV="1">
            <a:off x="8389092" y="397075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flipV="1">
            <a:off x="9632832" y="410685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flipV="1">
            <a:off x="8886460" y="410686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flipV="1">
            <a:off x="9013896" y="410687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flipV="1">
            <a:off x="9141332" y="410688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flipV="1">
            <a:off x="9260747" y="39663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flipV="1">
            <a:off x="4852427" y="396002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Rectangle 425"/>
          <p:cNvSpPr/>
          <p:nvPr/>
        </p:nvSpPr>
        <p:spPr>
          <a:xfrm flipV="1">
            <a:off x="4982599" y="410961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flipV="1">
            <a:off x="5614365" y="396002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flipV="1">
            <a:off x="5355819" y="396166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flipV="1">
            <a:off x="5491285" y="411193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flipV="1">
            <a:off x="5744499" y="395819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flipV="1">
            <a:off x="6125867" y="39592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flipV="1">
            <a:off x="7145304" y="396395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flipV="1">
            <a:off x="6386105" y="395922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flipV="1">
            <a:off x="6132963" y="411194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flipV="1">
            <a:off x="6511736" y="411016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ectangle 435"/>
          <p:cNvSpPr/>
          <p:nvPr/>
        </p:nvSpPr>
        <p:spPr>
          <a:xfrm flipV="1">
            <a:off x="7022480" y="410927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ectangle 437"/>
          <p:cNvSpPr/>
          <p:nvPr/>
        </p:nvSpPr>
        <p:spPr>
          <a:xfrm flipV="1">
            <a:off x="4724987" y="396002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flipV="1">
            <a:off x="5107323" y="410971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ectangle 439"/>
          <p:cNvSpPr/>
          <p:nvPr/>
        </p:nvSpPr>
        <p:spPr>
          <a:xfrm flipV="1">
            <a:off x="5234770" y="41097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Rectangle 440"/>
          <p:cNvSpPr/>
          <p:nvPr/>
        </p:nvSpPr>
        <p:spPr>
          <a:xfrm flipV="1">
            <a:off x="5871999" y="396002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flipV="1">
            <a:off x="5999443" y="410971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flipV="1">
            <a:off x="6635777" y="396181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flipV="1">
            <a:off x="6761440" y="410883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Rectangle 444"/>
          <p:cNvSpPr/>
          <p:nvPr/>
        </p:nvSpPr>
        <p:spPr>
          <a:xfrm flipV="1">
            <a:off x="6887994" y="410705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flipV="1">
            <a:off x="7267653" y="396093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flipV="1">
            <a:off x="7393313" y="39649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flipV="1">
            <a:off x="4724951" y="41097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ectangle 448"/>
          <p:cNvSpPr/>
          <p:nvPr/>
        </p:nvSpPr>
        <p:spPr>
          <a:xfrm flipV="1">
            <a:off x="5107289" y="396003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flipV="1">
            <a:off x="5234737" y="396003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flipV="1">
            <a:off x="5999413" y="396003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flipV="1">
            <a:off x="6762307" y="396449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Rectangle 452"/>
          <p:cNvSpPr/>
          <p:nvPr/>
        </p:nvSpPr>
        <p:spPr>
          <a:xfrm flipV="1">
            <a:off x="6888941" y="396449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flipV="1">
            <a:off x="7393373" y="41048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flipV="1">
            <a:off x="7267722" y="41048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flipV="1">
            <a:off x="6636747" y="41106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Rectangle 456"/>
          <p:cNvSpPr/>
          <p:nvPr/>
        </p:nvSpPr>
        <p:spPr>
          <a:xfrm flipV="1">
            <a:off x="5872092" y="41097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Rectangle 457"/>
          <p:cNvSpPr/>
          <p:nvPr/>
        </p:nvSpPr>
        <p:spPr>
          <a:xfrm flipV="1">
            <a:off x="4850868" y="410971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flipV="1">
            <a:off x="4978314" y="39600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ectangle 459"/>
          <p:cNvSpPr/>
          <p:nvPr/>
        </p:nvSpPr>
        <p:spPr>
          <a:xfrm flipV="1">
            <a:off x="5360652" y="410972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Rectangle 460"/>
          <p:cNvSpPr/>
          <p:nvPr/>
        </p:nvSpPr>
        <p:spPr>
          <a:xfrm flipV="1">
            <a:off x="5488099" y="396004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ectangle 461"/>
          <p:cNvSpPr/>
          <p:nvPr/>
        </p:nvSpPr>
        <p:spPr>
          <a:xfrm flipV="1">
            <a:off x="5615546" y="410974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flipV="1">
            <a:off x="5742993" y="41097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ectangle 463"/>
          <p:cNvSpPr/>
          <p:nvPr/>
        </p:nvSpPr>
        <p:spPr>
          <a:xfrm flipV="1">
            <a:off x="6257230" y="410976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flipV="1">
            <a:off x="6382894" y="410888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flipV="1">
            <a:off x="6508558" y="396188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flipV="1">
            <a:off x="7146747" y="410890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Rectangle 468"/>
          <p:cNvSpPr/>
          <p:nvPr/>
        </p:nvSpPr>
        <p:spPr>
          <a:xfrm flipV="1">
            <a:off x="6257148" y="396017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0" name="Rectangle 469"/>
          <p:cNvSpPr/>
          <p:nvPr/>
        </p:nvSpPr>
        <p:spPr>
          <a:xfrm flipV="1">
            <a:off x="7018412" y="396099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TextBox 470"/>
          <p:cNvSpPr txBox="1"/>
          <p:nvPr/>
        </p:nvSpPr>
        <p:spPr>
          <a:xfrm>
            <a:off x="4655726" y="3906427"/>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472" name="TextBox 471"/>
          <p:cNvSpPr txBox="1"/>
          <p:nvPr/>
        </p:nvSpPr>
        <p:spPr>
          <a:xfrm>
            <a:off x="4657719" y="4050110"/>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473" name="TextBox 472"/>
          <p:cNvSpPr txBox="1"/>
          <p:nvPr/>
        </p:nvSpPr>
        <p:spPr>
          <a:xfrm>
            <a:off x="4786056" y="3901081"/>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474" name="TextBox 473"/>
          <p:cNvSpPr txBox="1"/>
          <p:nvPr/>
        </p:nvSpPr>
        <p:spPr>
          <a:xfrm>
            <a:off x="4784934" y="4059256"/>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314" name="Rectangle 313"/>
          <p:cNvSpPr/>
          <p:nvPr/>
        </p:nvSpPr>
        <p:spPr>
          <a:xfrm rot="20554874" flipV="1">
            <a:off x="7938688" y="4623280"/>
            <a:ext cx="100800"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rot="20531695" flipV="1">
            <a:off x="7984098" y="4750416"/>
            <a:ext cx="100800"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rot="653883" flipV="1">
            <a:off x="8189856" y="4455306"/>
            <a:ext cx="100800"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rot="621473" flipV="1">
            <a:off x="8165395" y="4583451"/>
            <a:ext cx="100800"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reeform 1"/>
          <p:cNvSpPr/>
          <p:nvPr/>
        </p:nvSpPr>
        <p:spPr>
          <a:xfrm rot="434943">
            <a:off x="7526251" y="4316326"/>
            <a:ext cx="471487" cy="142875"/>
          </a:xfrm>
          <a:custGeom>
            <a:avLst/>
            <a:gdLst>
              <a:gd name="connsiteX0" fmla="*/ 0 w 471487"/>
              <a:gd name="connsiteY0" fmla="*/ 0 h 142875"/>
              <a:gd name="connsiteX1" fmla="*/ 171450 w 471487"/>
              <a:gd name="connsiteY1" fmla="*/ 128587 h 142875"/>
              <a:gd name="connsiteX2" fmla="*/ 357187 w 471487"/>
              <a:gd name="connsiteY2" fmla="*/ 100012 h 142875"/>
              <a:gd name="connsiteX3" fmla="*/ 471487 w 471487"/>
              <a:gd name="connsiteY3" fmla="*/ 142875 h 142875"/>
              <a:gd name="connsiteX4" fmla="*/ 471487 w 471487"/>
              <a:gd name="connsiteY4" fmla="*/ 14287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87" h="142875">
                <a:moveTo>
                  <a:pt x="0" y="0"/>
                </a:moveTo>
                <a:cubicBezTo>
                  <a:pt x="55959" y="55959"/>
                  <a:pt x="111919" y="111918"/>
                  <a:pt x="171450" y="128587"/>
                </a:cubicBezTo>
                <a:cubicBezTo>
                  <a:pt x="230981" y="145256"/>
                  <a:pt x="307181" y="97631"/>
                  <a:pt x="357187" y="100012"/>
                </a:cubicBezTo>
                <a:cubicBezTo>
                  <a:pt x="407193" y="102393"/>
                  <a:pt x="471487" y="142875"/>
                  <a:pt x="471487" y="142875"/>
                </a:cubicBezTo>
                <a:lnTo>
                  <a:pt x="471487" y="142875"/>
                </a:lnTo>
              </a:path>
            </a:pathLst>
          </a:custGeom>
          <a:noFill/>
          <a:ln w="3175">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204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25605" y="659182"/>
            <a:ext cx="8940800" cy="677108"/>
          </a:xfrm>
          <a:prstGeom prst="rect">
            <a:avLst/>
          </a:prstGeom>
          <a:noFill/>
        </p:spPr>
        <p:txBody>
          <a:bodyPr wrap="square" rtlCol="0">
            <a:spAutoFit/>
          </a:bodyPr>
          <a:lstStyle/>
          <a:p>
            <a:r>
              <a:rPr lang="en-US" dirty="0"/>
              <a:t> </a:t>
            </a:r>
            <a:r>
              <a:rPr lang="en-US" dirty="0"/>
              <a:t>  </a:t>
            </a:r>
            <a:r>
              <a:rPr lang="en-US" sz="2000" b="1" dirty="0">
                <a:solidFill>
                  <a:srgbClr val="520000"/>
                </a:solidFill>
              </a:rPr>
              <a:t>CRISPR-Cas9</a:t>
            </a:r>
            <a:r>
              <a:rPr lang="en-US" sz="2000" b="1" dirty="0"/>
              <a:t>	</a:t>
            </a:r>
            <a:r>
              <a:rPr lang="en-US" sz="2000" dirty="0"/>
              <a:t>				</a:t>
            </a:r>
            <a:r>
              <a:rPr lang="en-US" sz="2000" dirty="0">
                <a:solidFill>
                  <a:srgbClr val="FF0000"/>
                </a:solidFill>
              </a:rPr>
              <a:t>guide</a:t>
            </a:r>
            <a:r>
              <a:rPr lang="en-US" sz="2000" dirty="0">
                <a:solidFill>
                  <a:srgbClr val="FF0000"/>
                </a:solidFill>
              </a:rPr>
              <a:t>-RNA </a:t>
            </a:r>
            <a:r>
              <a:rPr lang="en-US" sz="2000" dirty="0"/>
              <a:t>	 </a:t>
            </a:r>
            <a:r>
              <a:rPr lang="en-US" sz="2000" dirty="0"/>
              <a:t> </a:t>
            </a:r>
            <a:r>
              <a:rPr lang="en-US" sz="2000" dirty="0">
                <a:solidFill>
                  <a:srgbClr val="000000"/>
                </a:solidFill>
              </a:rPr>
              <a:t>+</a:t>
            </a:r>
            <a:r>
              <a:rPr lang="en-US" sz="2000" dirty="0"/>
              <a:t>	</a:t>
            </a:r>
            <a:r>
              <a:rPr lang="en-US" sz="2000" dirty="0"/>
              <a:t>  </a:t>
            </a:r>
            <a:r>
              <a:rPr lang="en-US" sz="2000" dirty="0">
                <a:solidFill>
                  <a:srgbClr val="000090"/>
                </a:solidFill>
              </a:rPr>
              <a:t>CAS9</a:t>
            </a:r>
            <a:endParaRPr lang="en-US" sz="2000" dirty="0">
              <a:solidFill>
                <a:srgbClr val="000090"/>
              </a:solidFill>
            </a:endParaRPr>
          </a:p>
          <a:p>
            <a:endParaRPr lang="en-US" dirty="0"/>
          </a:p>
        </p:txBody>
      </p:sp>
      <p:cxnSp>
        <p:nvCxnSpPr>
          <p:cNvPr id="102" name="Straight Connector 101"/>
          <p:cNvCxnSpPr/>
          <p:nvPr/>
        </p:nvCxnSpPr>
        <p:spPr>
          <a:xfrm>
            <a:off x="1512052" y="558532"/>
            <a:ext cx="9153144"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735119" y="2450794"/>
            <a:ext cx="2469933" cy="1077218"/>
          </a:xfrm>
          <a:prstGeom prst="rect">
            <a:avLst/>
          </a:prstGeom>
          <a:noFill/>
        </p:spPr>
        <p:txBody>
          <a:bodyPr wrap="square" rtlCol="0">
            <a:spAutoFit/>
          </a:bodyPr>
          <a:lstStyle/>
          <a:p>
            <a:pPr algn="ctr"/>
            <a:r>
              <a:rPr lang="en-US" b="1" dirty="0"/>
              <a:t>Double strand break in DNA</a:t>
            </a:r>
          </a:p>
          <a:p>
            <a:pPr algn="ctr"/>
            <a:r>
              <a:rPr lang="en-US" sz="2800" b="1" dirty="0">
                <a:solidFill>
                  <a:srgbClr val="005200"/>
                </a:solidFill>
              </a:rPr>
              <a:t>+</a:t>
            </a:r>
          </a:p>
        </p:txBody>
      </p:sp>
      <p:sp>
        <p:nvSpPr>
          <p:cNvPr id="5" name="TextBox 4"/>
          <p:cNvSpPr txBox="1"/>
          <p:nvPr/>
        </p:nvSpPr>
        <p:spPr>
          <a:xfrm>
            <a:off x="1641233" y="4775383"/>
            <a:ext cx="2968550" cy="1323439"/>
          </a:xfrm>
          <a:prstGeom prst="rect">
            <a:avLst/>
          </a:prstGeom>
          <a:noFill/>
          <a:ln w="28575" cmpd="sng">
            <a:solidFill>
              <a:srgbClr val="000090"/>
            </a:solidFill>
          </a:ln>
        </p:spPr>
        <p:txBody>
          <a:bodyPr wrap="square" rtlCol="0">
            <a:spAutoFit/>
          </a:bodyPr>
          <a:lstStyle/>
          <a:p>
            <a:pPr algn="ctr"/>
            <a:r>
              <a:rPr lang="en-US" sz="2000" b="1" dirty="0"/>
              <a:t>Homology directed repair (HDR) leads to precise exchange of sequences</a:t>
            </a:r>
            <a:endParaRPr lang="en-US" sz="2000" b="1" dirty="0"/>
          </a:p>
        </p:txBody>
      </p:sp>
      <p:cxnSp>
        <p:nvCxnSpPr>
          <p:cNvPr id="8" name="Straight Arrow Connector 7"/>
          <p:cNvCxnSpPr/>
          <p:nvPr/>
        </p:nvCxnSpPr>
        <p:spPr>
          <a:xfrm flipV="1">
            <a:off x="7506715" y="4901113"/>
            <a:ext cx="0" cy="488461"/>
          </a:xfrm>
          <a:prstGeom prst="straightConnector1">
            <a:avLst/>
          </a:prstGeom>
          <a:ln>
            <a:solidFill>
              <a:srgbClr val="7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099537" y="5499899"/>
            <a:ext cx="4786923" cy="1015663"/>
          </a:xfrm>
          <a:prstGeom prst="rect">
            <a:avLst/>
          </a:prstGeom>
          <a:noFill/>
        </p:spPr>
        <p:txBody>
          <a:bodyPr wrap="square" rtlCol="0">
            <a:spAutoFit/>
          </a:bodyPr>
          <a:lstStyle/>
          <a:p>
            <a:pPr algn="ctr"/>
            <a:r>
              <a:rPr lang="en-US" sz="2000" dirty="0"/>
              <a:t>8</a:t>
            </a:r>
            <a:r>
              <a:rPr lang="en-US" sz="2000" dirty="0"/>
              <a:t> base pair substitution</a:t>
            </a:r>
          </a:p>
          <a:p>
            <a:pPr algn="ctr"/>
            <a:r>
              <a:rPr lang="en-US" sz="2000" dirty="0"/>
              <a:t>But it can be anything from 1 </a:t>
            </a:r>
            <a:r>
              <a:rPr lang="en-US" sz="2000" dirty="0" err="1"/>
              <a:t>bp</a:t>
            </a:r>
            <a:r>
              <a:rPr lang="en-US" sz="2000" dirty="0"/>
              <a:t> to many 1000’s, or to insertions or deletions.</a:t>
            </a:r>
            <a:endParaRPr lang="en-US" sz="2000" dirty="0"/>
          </a:p>
        </p:txBody>
      </p:sp>
      <p:sp>
        <p:nvSpPr>
          <p:cNvPr id="10" name="TextBox 9"/>
          <p:cNvSpPr txBox="1"/>
          <p:nvPr/>
        </p:nvSpPr>
        <p:spPr>
          <a:xfrm>
            <a:off x="2364154" y="78157"/>
            <a:ext cx="7795846" cy="461665"/>
          </a:xfrm>
          <a:prstGeom prst="rect">
            <a:avLst/>
          </a:prstGeom>
          <a:noFill/>
        </p:spPr>
        <p:txBody>
          <a:bodyPr wrap="square" rtlCol="0">
            <a:spAutoFit/>
          </a:bodyPr>
          <a:lstStyle/>
          <a:p>
            <a:r>
              <a:rPr lang="en-US" sz="2400" dirty="0"/>
              <a:t>Using CRISPR/Cas9 to exchange sequences via HDR </a:t>
            </a:r>
            <a:endParaRPr lang="en-US" sz="2400" dirty="0"/>
          </a:p>
        </p:txBody>
      </p:sp>
      <p:sp>
        <p:nvSpPr>
          <p:cNvPr id="20" name="TextBox 19"/>
          <p:cNvSpPr txBox="1"/>
          <p:nvPr/>
        </p:nvSpPr>
        <p:spPr>
          <a:xfrm>
            <a:off x="1520126" y="3274327"/>
            <a:ext cx="2179735" cy="954107"/>
          </a:xfrm>
          <a:prstGeom prst="rect">
            <a:avLst/>
          </a:prstGeom>
          <a:noFill/>
        </p:spPr>
        <p:txBody>
          <a:bodyPr wrap="square" rtlCol="0">
            <a:spAutoFit/>
          </a:bodyPr>
          <a:lstStyle/>
          <a:p>
            <a:pPr algn="ctr"/>
            <a:r>
              <a:rPr lang="en-US" sz="2000" b="1" dirty="0">
                <a:solidFill>
                  <a:srgbClr val="000090"/>
                </a:solidFill>
              </a:rPr>
              <a:t>DNA template :</a:t>
            </a:r>
          </a:p>
          <a:p>
            <a:pPr algn="ctr"/>
            <a:r>
              <a:rPr lang="en-US" b="1" dirty="0">
                <a:solidFill>
                  <a:srgbClr val="000090"/>
                </a:solidFill>
              </a:rPr>
              <a:t>(</a:t>
            </a:r>
            <a:r>
              <a:rPr lang="en-US" b="1" dirty="0">
                <a:solidFill>
                  <a:srgbClr val="000090"/>
                </a:solidFill>
              </a:rPr>
              <a:t>single</a:t>
            </a:r>
            <a:r>
              <a:rPr lang="en-US" b="1" dirty="0">
                <a:solidFill>
                  <a:srgbClr val="000090"/>
                </a:solidFill>
              </a:rPr>
              <a:t>- </a:t>
            </a:r>
            <a:r>
              <a:rPr lang="en-US" b="1" dirty="0">
                <a:solidFill>
                  <a:srgbClr val="000090"/>
                </a:solidFill>
              </a:rPr>
              <a:t>or double-stranded) </a:t>
            </a:r>
            <a:endParaRPr lang="en-US" b="1" dirty="0">
              <a:solidFill>
                <a:srgbClr val="000090"/>
              </a:solidFill>
            </a:endParaRPr>
          </a:p>
        </p:txBody>
      </p:sp>
      <p:cxnSp>
        <p:nvCxnSpPr>
          <p:cNvPr id="3" name="Straight Connector 2"/>
          <p:cNvCxnSpPr/>
          <p:nvPr/>
        </p:nvCxnSpPr>
        <p:spPr>
          <a:xfrm>
            <a:off x="5704404" y="3372794"/>
            <a:ext cx="824825" cy="235828"/>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704402" y="3381429"/>
            <a:ext cx="669840" cy="236954"/>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661759" y="3380302"/>
            <a:ext cx="669839" cy="236955"/>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8527369" y="3363040"/>
            <a:ext cx="804229" cy="236954"/>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904900" y="4038658"/>
            <a:ext cx="1186454" cy="276999"/>
          </a:xfrm>
          <a:prstGeom prst="rect">
            <a:avLst/>
          </a:prstGeom>
          <a:noFill/>
        </p:spPr>
        <p:txBody>
          <a:bodyPr wrap="square" rtlCol="0">
            <a:spAutoFit/>
          </a:bodyPr>
          <a:lstStyle/>
          <a:p>
            <a:r>
              <a:rPr lang="en-US" sz="1200" dirty="0">
                <a:solidFill>
                  <a:srgbClr val="A50000"/>
                </a:solidFill>
              </a:rPr>
              <a:t>Mutant PAM</a:t>
            </a:r>
            <a:endParaRPr lang="en-US" sz="1200" dirty="0">
              <a:solidFill>
                <a:srgbClr val="A50000"/>
              </a:solidFill>
            </a:endParaRPr>
          </a:p>
        </p:txBody>
      </p:sp>
      <p:sp>
        <p:nvSpPr>
          <p:cNvPr id="7" name="TextBox 6"/>
          <p:cNvSpPr txBox="1"/>
          <p:nvPr/>
        </p:nvSpPr>
        <p:spPr>
          <a:xfrm>
            <a:off x="2041061" y="6178540"/>
            <a:ext cx="2081827" cy="369332"/>
          </a:xfrm>
          <a:prstGeom prst="rect">
            <a:avLst/>
          </a:prstGeom>
          <a:noFill/>
          <a:ln>
            <a:solidFill>
              <a:srgbClr val="000090"/>
            </a:solidFill>
          </a:ln>
        </p:spPr>
        <p:txBody>
          <a:bodyPr wrap="square" rtlCol="0">
            <a:spAutoFit/>
          </a:bodyPr>
          <a:lstStyle/>
          <a:p>
            <a:r>
              <a:rPr lang="en-US" dirty="0"/>
              <a:t>Rad51-dependent</a:t>
            </a:r>
          </a:p>
        </p:txBody>
      </p:sp>
      <p:cxnSp>
        <p:nvCxnSpPr>
          <p:cNvPr id="27" name="Straight Arrow Connector 26"/>
          <p:cNvCxnSpPr/>
          <p:nvPr/>
        </p:nvCxnSpPr>
        <p:spPr>
          <a:xfrm>
            <a:off x="2960754" y="1439229"/>
            <a:ext cx="0" cy="845568"/>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996987" y="4298034"/>
            <a:ext cx="0" cy="425119"/>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sp>
        <p:nvSpPr>
          <p:cNvPr id="249" name="Oval 248"/>
          <p:cNvSpPr/>
          <p:nvPr/>
        </p:nvSpPr>
        <p:spPr>
          <a:xfrm>
            <a:off x="6356779" y="1167197"/>
            <a:ext cx="1930353" cy="1117600"/>
          </a:xfrm>
          <a:prstGeom prst="ellipse">
            <a:avLst/>
          </a:prstGeom>
          <a:solidFill>
            <a:srgbClr val="94CEE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Freeform 249"/>
          <p:cNvSpPr/>
          <p:nvPr/>
        </p:nvSpPr>
        <p:spPr>
          <a:xfrm>
            <a:off x="6415969" y="2113709"/>
            <a:ext cx="2179337" cy="315333"/>
          </a:xfrm>
          <a:custGeom>
            <a:avLst/>
            <a:gdLst>
              <a:gd name="connsiteX0" fmla="*/ 0 w 2179337"/>
              <a:gd name="connsiteY0" fmla="*/ 1254 h 315333"/>
              <a:gd name="connsiteX1" fmla="*/ 1896533 w 2179337"/>
              <a:gd name="connsiteY1" fmla="*/ 1254 h 315333"/>
              <a:gd name="connsiteX2" fmla="*/ 2032000 w 2179337"/>
              <a:gd name="connsiteY2" fmla="*/ 1254 h 315333"/>
              <a:gd name="connsiteX3" fmla="*/ 2116666 w 2179337"/>
              <a:gd name="connsiteY3" fmla="*/ 18187 h 315333"/>
              <a:gd name="connsiteX4" fmla="*/ 2167466 w 2179337"/>
              <a:gd name="connsiteY4" fmla="*/ 68987 h 315333"/>
              <a:gd name="connsiteX5" fmla="*/ 2065866 w 2179337"/>
              <a:gd name="connsiteY5" fmla="*/ 119787 h 315333"/>
              <a:gd name="connsiteX6" fmla="*/ 1117600 w 2179337"/>
              <a:gd name="connsiteY6" fmla="*/ 119787 h 315333"/>
              <a:gd name="connsiteX7" fmla="*/ 1049866 w 2179337"/>
              <a:gd name="connsiteY7" fmla="*/ 306054 h 315333"/>
              <a:gd name="connsiteX8" fmla="*/ 1727200 w 2179337"/>
              <a:gd name="connsiteY8" fmla="*/ 289121 h 315333"/>
              <a:gd name="connsiteX9" fmla="*/ 1727200 w 2179337"/>
              <a:gd name="connsiteY9" fmla="*/ 289121 h 3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337" h="315333">
                <a:moveTo>
                  <a:pt x="0" y="1254"/>
                </a:moveTo>
                <a:lnTo>
                  <a:pt x="1896533" y="1254"/>
                </a:lnTo>
                <a:cubicBezTo>
                  <a:pt x="2235200" y="1254"/>
                  <a:pt x="1995311" y="-1568"/>
                  <a:pt x="2032000" y="1254"/>
                </a:cubicBezTo>
                <a:cubicBezTo>
                  <a:pt x="2068689" y="4076"/>
                  <a:pt x="2094088" y="6898"/>
                  <a:pt x="2116666" y="18187"/>
                </a:cubicBezTo>
                <a:cubicBezTo>
                  <a:pt x="2139244" y="29476"/>
                  <a:pt x="2175933" y="52054"/>
                  <a:pt x="2167466" y="68987"/>
                </a:cubicBezTo>
                <a:cubicBezTo>
                  <a:pt x="2158999" y="85920"/>
                  <a:pt x="2240844" y="111320"/>
                  <a:pt x="2065866" y="119787"/>
                </a:cubicBezTo>
                <a:cubicBezTo>
                  <a:pt x="1890888" y="128254"/>
                  <a:pt x="1286933" y="88742"/>
                  <a:pt x="1117600" y="119787"/>
                </a:cubicBezTo>
                <a:cubicBezTo>
                  <a:pt x="948267" y="150832"/>
                  <a:pt x="948266" y="277832"/>
                  <a:pt x="1049866" y="306054"/>
                </a:cubicBezTo>
                <a:cubicBezTo>
                  <a:pt x="1151466" y="334276"/>
                  <a:pt x="1727200" y="289121"/>
                  <a:pt x="1727200" y="289121"/>
                </a:cubicBezTo>
                <a:lnTo>
                  <a:pt x="1727200" y="289121"/>
                </a:lnTo>
              </a:path>
            </a:pathLst>
          </a:custGeom>
          <a:ln w="38100" cmpd="dbl">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1" name="TextBox 250"/>
          <p:cNvSpPr txBox="1"/>
          <p:nvPr/>
        </p:nvSpPr>
        <p:spPr>
          <a:xfrm>
            <a:off x="6976567" y="1131453"/>
            <a:ext cx="745066" cy="307777"/>
          </a:xfrm>
          <a:prstGeom prst="rect">
            <a:avLst/>
          </a:prstGeom>
          <a:noFill/>
        </p:spPr>
        <p:txBody>
          <a:bodyPr wrap="square" rtlCol="0">
            <a:spAutoFit/>
          </a:bodyPr>
          <a:lstStyle/>
          <a:p>
            <a:r>
              <a:rPr lang="en-US" sz="1400" dirty="0">
                <a:solidFill>
                  <a:srgbClr val="000090"/>
                </a:solidFill>
              </a:rPr>
              <a:t>CAS9</a:t>
            </a:r>
            <a:endParaRPr lang="en-US" sz="1400" dirty="0">
              <a:solidFill>
                <a:srgbClr val="000090"/>
              </a:solidFill>
            </a:endParaRPr>
          </a:p>
        </p:txBody>
      </p:sp>
      <p:sp>
        <p:nvSpPr>
          <p:cNvPr id="252" name="TextBox 251"/>
          <p:cNvSpPr txBox="1"/>
          <p:nvPr/>
        </p:nvSpPr>
        <p:spPr>
          <a:xfrm>
            <a:off x="8246545" y="2249034"/>
            <a:ext cx="745066" cy="307777"/>
          </a:xfrm>
          <a:prstGeom prst="rect">
            <a:avLst/>
          </a:prstGeom>
          <a:noFill/>
        </p:spPr>
        <p:txBody>
          <a:bodyPr wrap="square" rtlCol="0">
            <a:spAutoFit/>
          </a:bodyPr>
          <a:lstStyle/>
          <a:p>
            <a:r>
              <a:rPr lang="en-US" sz="1400" dirty="0" err="1">
                <a:solidFill>
                  <a:srgbClr val="FF0000"/>
                </a:solidFill>
              </a:rPr>
              <a:t>gRNA</a:t>
            </a:r>
            <a:endParaRPr lang="en-US" sz="1400" dirty="0">
              <a:solidFill>
                <a:srgbClr val="FF0000"/>
              </a:solidFill>
            </a:endParaRPr>
          </a:p>
        </p:txBody>
      </p:sp>
      <p:sp>
        <p:nvSpPr>
          <p:cNvPr id="253" name="Rectangle 252"/>
          <p:cNvSpPr/>
          <p:nvPr/>
        </p:nvSpPr>
        <p:spPr>
          <a:xfrm flipV="1">
            <a:off x="4776227" y="15714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p:cNvSpPr/>
          <p:nvPr/>
        </p:nvSpPr>
        <p:spPr>
          <a:xfrm flipV="1">
            <a:off x="4906399" y="17209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Rectangle 254"/>
          <p:cNvSpPr/>
          <p:nvPr/>
        </p:nvSpPr>
        <p:spPr>
          <a:xfrm flipV="1">
            <a:off x="5538165" y="15714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flipV="1">
            <a:off x="5279619" y="15730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flipV="1">
            <a:off x="5415085" y="17233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V="1">
            <a:off x="7816312" y="157289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V="1">
            <a:off x="5668299" y="15695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flipV="1">
            <a:off x="6049667" y="157060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flipV="1">
            <a:off x="7061012" y="15695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flipV="1">
            <a:off x="6309905" y="157061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V="1">
            <a:off x="8295788" y="157290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V="1">
            <a:off x="8423230" y="157290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Rectangle 264"/>
          <p:cNvSpPr/>
          <p:nvPr/>
        </p:nvSpPr>
        <p:spPr>
          <a:xfrm flipV="1">
            <a:off x="9049759" y="157201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flipV="1">
            <a:off x="9185222" y="157201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flipV="1">
            <a:off x="9304643" y="15720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flipV="1">
            <a:off x="9790353" y="15720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flipV="1">
            <a:off x="6056763" y="17233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flipV="1">
            <a:off x="6435536" y="17215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flipV="1">
            <a:off x="6938188" y="172065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flipV="1">
            <a:off x="7439056" y="17197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flipV="1">
            <a:off x="7567391" y="171888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V="1">
            <a:off x="7939027" y="172675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V="1">
            <a:off x="8545943" y="172245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flipV="1">
            <a:off x="8672489" y="171621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flipV="1">
            <a:off x="9428240" y="172334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flipV="1">
            <a:off x="4648787" y="157141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flipV="1">
            <a:off x="5031123" y="17211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V="1">
            <a:off x="5158570" y="17211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V="1">
            <a:off x="5795799" y="157141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ectangle 281"/>
          <p:cNvSpPr/>
          <p:nvPr/>
        </p:nvSpPr>
        <p:spPr>
          <a:xfrm flipV="1">
            <a:off x="5923243" y="172110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flipV="1">
            <a:off x="6559577" y="15732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flipV="1">
            <a:off x="6685240" y="172022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flipV="1">
            <a:off x="6811794" y="17184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flipV="1">
            <a:off x="7191453" y="15723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flipV="1">
            <a:off x="7317113" y="157053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flipV="1">
            <a:off x="8055938" y="1577664"/>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flipV="1">
            <a:off x="8172684" y="1577514"/>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flipV="1">
            <a:off x="8924878" y="157142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flipV="1">
            <a:off x="9546063" y="15714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ectangle 291"/>
          <p:cNvSpPr/>
          <p:nvPr/>
        </p:nvSpPr>
        <p:spPr>
          <a:xfrm flipV="1">
            <a:off x="9665488" y="157142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flipV="1">
            <a:off x="9920377" y="172110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flipV="1">
            <a:off x="10047821" y="17211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flipV="1">
            <a:off x="8799210" y="172199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flipV="1">
            <a:off x="7693193" y="171843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flipV="1">
            <a:off x="4648751"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flipV="1">
            <a:off x="5031089"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flipV="1">
            <a:off x="5158537"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ectangle 299"/>
          <p:cNvSpPr/>
          <p:nvPr/>
        </p:nvSpPr>
        <p:spPr>
          <a:xfrm flipV="1">
            <a:off x="5923213"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ectangle 300"/>
          <p:cNvSpPr/>
          <p:nvPr/>
        </p:nvSpPr>
        <p:spPr>
          <a:xfrm flipV="1">
            <a:off x="6686107"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flipV="1">
            <a:off x="6804649"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flipV="1">
            <a:off x="7693210" y="15758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flipV="1">
            <a:off x="8797445"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flipV="1">
            <a:off x="10047838"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flipV="1">
            <a:off x="9920396" y="15714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flipV="1">
            <a:off x="9665511"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flipV="1">
            <a:off x="9546093"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ectangle 308"/>
          <p:cNvSpPr/>
          <p:nvPr/>
        </p:nvSpPr>
        <p:spPr>
          <a:xfrm flipV="1">
            <a:off x="8924915"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Rectangle 309"/>
          <p:cNvSpPr/>
          <p:nvPr/>
        </p:nvSpPr>
        <p:spPr>
          <a:xfrm flipV="1">
            <a:off x="8182531"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flipV="1">
            <a:off x="8056880"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flipV="1">
            <a:off x="7317173"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flipV="1">
            <a:off x="7191522"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flipV="1">
            <a:off x="6560547" y="17219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flipV="1">
            <a:off x="5795892" y="17211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flipV="1">
            <a:off x="4774668" y="17211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flipV="1">
            <a:off x="4902114" y="157141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flipV="1">
            <a:off x="5284452" y="17211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flipV="1">
            <a:off x="5411899" y="15714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flipV="1">
            <a:off x="5539346" y="17211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flipV="1">
            <a:off x="5666793" y="17211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flipV="1">
            <a:off x="6181030" y="17211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flipV="1">
            <a:off x="6306694" y="17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flipV="1">
            <a:off x="6432358" y="157326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flipV="1">
            <a:off x="7062455" y="172028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flipV="1">
            <a:off x="7564216" y="157506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flipV="1">
            <a:off x="7443900" y="157417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ectangle 327"/>
          <p:cNvSpPr/>
          <p:nvPr/>
        </p:nvSpPr>
        <p:spPr>
          <a:xfrm flipV="1">
            <a:off x="7938527" y="1580265"/>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flipV="1">
            <a:off x="8665763" y="157239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flipV="1">
            <a:off x="7818199" y="171941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flipV="1">
            <a:off x="8298568" y="172209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flipV="1">
            <a:off x="8425119" y="17167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flipV="1">
            <a:off x="8541867" y="157597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flipV="1">
            <a:off x="9791358" y="172121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flipV="1">
            <a:off x="9050737" y="172122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ectangle 335"/>
          <p:cNvSpPr/>
          <p:nvPr/>
        </p:nvSpPr>
        <p:spPr>
          <a:xfrm flipV="1">
            <a:off x="9178173" y="17212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ectangle 336"/>
          <p:cNvSpPr/>
          <p:nvPr/>
        </p:nvSpPr>
        <p:spPr>
          <a:xfrm flipV="1">
            <a:off x="9305609" y="172124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flipV="1">
            <a:off x="9425024" y="157155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flipV="1">
            <a:off x="6180948" y="15715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flipV="1">
            <a:off x="6934120" y="15723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TextBox 340"/>
          <p:cNvSpPr txBox="1"/>
          <p:nvPr/>
        </p:nvSpPr>
        <p:spPr>
          <a:xfrm>
            <a:off x="4579526" y="1517811"/>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342" name="TextBox 341"/>
          <p:cNvSpPr txBox="1"/>
          <p:nvPr/>
        </p:nvSpPr>
        <p:spPr>
          <a:xfrm>
            <a:off x="4581519" y="1661494"/>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343" name="TextBox 342"/>
          <p:cNvSpPr txBox="1"/>
          <p:nvPr/>
        </p:nvSpPr>
        <p:spPr>
          <a:xfrm>
            <a:off x="4709856" y="1512465"/>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344" name="TextBox 343"/>
          <p:cNvSpPr txBox="1"/>
          <p:nvPr/>
        </p:nvSpPr>
        <p:spPr>
          <a:xfrm>
            <a:off x="4708734" y="1670640"/>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345" name="Rectangle 344"/>
          <p:cNvSpPr/>
          <p:nvPr/>
        </p:nvSpPr>
        <p:spPr>
          <a:xfrm flipV="1">
            <a:off x="6433561" y="2040195"/>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Rectangle 345"/>
          <p:cNvSpPr/>
          <p:nvPr/>
        </p:nvSpPr>
        <p:spPr>
          <a:xfrm flipV="1">
            <a:off x="6936213" y="2039307"/>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flipV="1">
            <a:off x="7437081" y="2038419"/>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ectangle 347"/>
          <p:cNvSpPr/>
          <p:nvPr/>
        </p:nvSpPr>
        <p:spPr>
          <a:xfrm flipV="1">
            <a:off x="7565416" y="2037531"/>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flipV="1">
            <a:off x="7937052" y="2045405"/>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flipV="1">
            <a:off x="6683265" y="2038871"/>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flipV="1">
            <a:off x="6809819" y="2037093"/>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flipV="1">
            <a:off x="7691218" y="2037082"/>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flipV="1">
            <a:off x="8180556"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ectangle 353"/>
          <p:cNvSpPr/>
          <p:nvPr/>
        </p:nvSpPr>
        <p:spPr>
          <a:xfrm flipV="1">
            <a:off x="8054905"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flipV="1">
            <a:off x="7315198"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flipV="1">
            <a:off x="7189547"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flipV="1">
            <a:off x="6558572" y="2040645"/>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flipV="1">
            <a:off x="6304719" y="2038918"/>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flipV="1">
            <a:off x="7060480" y="2038938"/>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flipV="1">
            <a:off x="7816224" y="2038064"/>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flipV="1">
            <a:off x="8296593" y="2040742"/>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flipV="1">
            <a:off x="8423144" y="2047274"/>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flipV="1">
            <a:off x="6179055" y="2039799"/>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ectangle 363"/>
          <p:cNvSpPr/>
          <p:nvPr/>
        </p:nvSpPr>
        <p:spPr>
          <a:xfrm flipV="1">
            <a:off x="6054788" y="2041974"/>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flipV="1">
            <a:off x="7956835" y="287446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flipV="1">
            <a:off x="8436311" y="28744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flipV="1">
            <a:off x="8563753" y="287447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flipV="1">
            <a:off x="9190282" y="287358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flipV="1">
            <a:off x="9325745" y="28735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flipV="1">
            <a:off x="9445166" y="28735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flipV="1">
            <a:off x="9930876" y="287359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ectangle 371"/>
          <p:cNvSpPr/>
          <p:nvPr/>
        </p:nvSpPr>
        <p:spPr>
          <a:xfrm flipV="1">
            <a:off x="7707914" y="301130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Rectangle 372"/>
          <p:cNvSpPr/>
          <p:nvPr/>
        </p:nvSpPr>
        <p:spPr>
          <a:xfrm flipV="1">
            <a:off x="8079550" y="301918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flipV="1">
            <a:off x="8686466" y="301487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flipV="1">
            <a:off x="8813012" y="300864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flipV="1">
            <a:off x="9568763" y="301577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flipV="1">
            <a:off x="8196461" y="2879233"/>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flipV="1">
            <a:off x="8313207" y="2879083"/>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flipV="1">
            <a:off x="9065401" y="287299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flipV="1">
            <a:off x="9686586" y="287299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Rectangle 380"/>
          <p:cNvSpPr/>
          <p:nvPr/>
        </p:nvSpPr>
        <p:spPr>
          <a:xfrm flipV="1">
            <a:off x="9806011" y="287299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Rectangle 381"/>
          <p:cNvSpPr/>
          <p:nvPr/>
        </p:nvSpPr>
        <p:spPr>
          <a:xfrm flipV="1">
            <a:off x="10060900" y="301353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flipV="1">
            <a:off x="10188344" y="301353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flipV="1">
            <a:off x="8939733" y="301442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flipV="1">
            <a:off x="7833716" y="301085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flipV="1">
            <a:off x="7833733" y="28774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flipV="1">
            <a:off x="8937968"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flipV="1">
            <a:off x="10188361"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flipV="1">
            <a:off x="10060919" y="287298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Rectangle 389"/>
          <p:cNvSpPr/>
          <p:nvPr/>
        </p:nvSpPr>
        <p:spPr>
          <a:xfrm flipV="1">
            <a:off x="9806034"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flipV="1">
            <a:off x="9686616"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flipV="1">
            <a:off x="9065438" y="301352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flipV="1">
            <a:off x="8323054" y="30144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flipV="1">
            <a:off x="8197403" y="30144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flipV="1">
            <a:off x="7704739" y="287663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flipV="1">
            <a:off x="8079050" y="2881834"/>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flipV="1">
            <a:off x="8806286" y="287396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flipV="1">
            <a:off x="7958722" y="30118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flipV="1">
            <a:off x="8439091" y="301451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flipV="1">
            <a:off x="8565642" y="300917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flipV="1">
            <a:off x="8682390" y="287754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flipV="1">
            <a:off x="9931881" y="301363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flipV="1">
            <a:off x="9191260" y="301364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flipV="1">
            <a:off x="9318696" y="301365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flipV="1">
            <a:off x="9446132" y="301366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flipV="1">
            <a:off x="9565547" y="287312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flipV="1">
            <a:off x="4645163" y="28668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ectangle 407"/>
          <p:cNvSpPr/>
          <p:nvPr/>
        </p:nvSpPr>
        <p:spPr>
          <a:xfrm flipV="1">
            <a:off x="4775335" y="30163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Rectangle 408"/>
          <p:cNvSpPr/>
          <p:nvPr/>
        </p:nvSpPr>
        <p:spPr>
          <a:xfrm flipV="1">
            <a:off x="5407101" y="28668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flipV="1">
            <a:off x="5148555" y="28684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flipV="1">
            <a:off x="5284021" y="301872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flipV="1">
            <a:off x="5537235" y="28649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flipV="1">
            <a:off x="5918603" y="286600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flipV="1">
            <a:off x="6929948" y="28649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flipV="1">
            <a:off x="6178841" y="286601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flipV="1">
            <a:off x="5925699" y="30187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Rectangle 416"/>
          <p:cNvSpPr/>
          <p:nvPr/>
        </p:nvSpPr>
        <p:spPr>
          <a:xfrm flipV="1">
            <a:off x="6304472" y="301694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Rectangle 417"/>
          <p:cNvSpPr/>
          <p:nvPr/>
        </p:nvSpPr>
        <p:spPr>
          <a:xfrm flipV="1">
            <a:off x="6807124" y="301605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flipV="1">
            <a:off x="7307992" y="30151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flipV="1">
            <a:off x="4517723" y="286681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flipV="1">
            <a:off x="4900059" y="30165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flipV="1">
            <a:off x="5027506" y="30165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flipV="1">
            <a:off x="5664735" y="286681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flipV="1">
            <a:off x="5792179" y="301650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flipV="1">
            <a:off x="6420421" y="286860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Rectangle 425"/>
          <p:cNvSpPr/>
          <p:nvPr/>
        </p:nvSpPr>
        <p:spPr>
          <a:xfrm flipV="1">
            <a:off x="6554176" y="301562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flipV="1">
            <a:off x="6680730" y="30138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flipV="1">
            <a:off x="7060389" y="28677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flipV="1">
            <a:off x="7186049" y="286593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flipV="1">
            <a:off x="4517687" y="30165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flipV="1">
            <a:off x="4900025"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flipV="1">
            <a:off x="5027473"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flipV="1">
            <a:off x="5792149" y="28668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flipV="1">
            <a:off x="6546951" y="28712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flipV="1">
            <a:off x="6673585" y="287127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ectangle 435"/>
          <p:cNvSpPr/>
          <p:nvPr/>
        </p:nvSpPr>
        <p:spPr>
          <a:xfrm flipV="1">
            <a:off x="7186109"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Rectangle 436"/>
          <p:cNvSpPr/>
          <p:nvPr/>
        </p:nvSpPr>
        <p:spPr>
          <a:xfrm flipV="1">
            <a:off x="7060458"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8" name="Rectangle 437"/>
          <p:cNvSpPr/>
          <p:nvPr/>
        </p:nvSpPr>
        <p:spPr>
          <a:xfrm flipV="1">
            <a:off x="6429483" y="301739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flipV="1">
            <a:off x="5664828" y="301650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ectangle 439"/>
          <p:cNvSpPr/>
          <p:nvPr/>
        </p:nvSpPr>
        <p:spPr>
          <a:xfrm flipV="1">
            <a:off x="4643604" y="30165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1" name="Rectangle 440"/>
          <p:cNvSpPr/>
          <p:nvPr/>
        </p:nvSpPr>
        <p:spPr>
          <a:xfrm flipV="1">
            <a:off x="4771050" y="286681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Rectangle 441"/>
          <p:cNvSpPr/>
          <p:nvPr/>
        </p:nvSpPr>
        <p:spPr>
          <a:xfrm flipV="1">
            <a:off x="5153388" y="30165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flipV="1">
            <a:off x="5280835" y="28668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flipV="1">
            <a:off x="5408282" y="30165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Rectangle 444"/>
          <p:cNvSpPr/>
          <p:nvPr/>
        </p:nvSpPr>
        <p:spPr>
          <a:xfrm flipV="1">
            <a:off x="5535729" y="301653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flipV="1">
            <a:off x="6049966" y="301654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flipV="1">
            <a:off x="6175630" y="30156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flipV="1">
            <a:off x="6301294" y="286866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ectangle 448"/>
          <p:cNvSpPr/>
          <p:nvPr/>
        </p:nvSpPr>
        <p:spPr>
          <a:xfrm flipV="1">
            <a:off x="6931391" y="301568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flipV="1">
            <a:off x="7312836" y="286957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flipV="1">
            <a:off x="6049884" y="286695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flipV="1">
            <a:off x="6803056" y="28677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TextBox 452"/>
          <p:cNvSpPr txBox="1"/>
          <p:nvPr/>
        </p:nvSpPr>
        <p:spPr>
          <a:xfrm>
            <a:off x="4448462" y="2813211"/>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454" name="TextBox 453"/>
          <p:cNvSpPr txBox="1"/>
          <p:nvPr/>
        </p:nvSpPr>
        <p:spPr>
          <a:xfrm>
            <a:off x="4450455" y="2956894"/>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455" name="TextBox 454"/>
          <p:cNvSpPr txBox="1"/>
          <p:nvPr/>
        </p:nvSpPr>
        <p:spPr>
          <a:xfrm>
            <a:off x="4578792" y="2807865"/>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456" name="TextBox 455"/>
          <p:cNvSpPr txBox="1"/>
          <p:nvPr/>
        </p:nvSpPr>
        <p:spPr>
          <a:xfrm>
            <a:off x="4577670" y="2966040"/>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457" name="Rectangle 456"/>
          <p:cNvSpPr/>
          <p:nvPr/>
        </p:nvSpPr>
        <p:spPr>
          <a:xfrm flipV="1">
            <a:off x="4336599" y="375107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Rectangle 457"/>
          <p:cNvSpPr/>
          <p:nvPr/>
        </p:nvSpPr>
        <p:spPr>
          <a:xfrm flipV="1">
            <a:off x="4836659" y="375340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flipV="1">
            <a:off x="5469711" y="375340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ectangle 459"/>
          <p:cNvSpPr/>
          <p:nvPr/>
        </p:nvSpPr>
        <p:spPr>
          <a:xfrm flipV="1">
            <a:off x="5848484" y="375162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Rectangle 460"/>
          <p:cNvSpPr/>
          <p:nvPr/>
        </p:nvSpPr>
        <p:spPr>
          <a:xfrm flipV="1">
            <a:off x="6351136" y="375073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2" name="Rectangle 461"/>
          <p:cNvSpPr/>
          <p:nvPr/>
        </p:nvSpPr>
        <p:spPr>
          <a:xfrm flipV="1">
            <a:off x="6964376" y="374984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3" name="Rectangle 462"/>
          <p:cNvSpPr/>
          <p:nvPr/>
        </p:nvSpPr>
        <p:spPr>
          <a:xfrm flipV="1">
            <a:off x="4461323" y="375118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ectangle 463"/>
          <p:cNvSpPr/>
          <p:nvPr/>
        </p:nvSpPr>
        <p:spPr>
          <a:xfrm flipV="1">
            <a:off x="4580144" y="375118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flipV="1">
            <a:off x="5344817" y="375118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flipV="1">
            <a:off x="6098188" y="375030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flipV="1">
            <a:off x="6224742" y="37485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8" name="Rectangle 467"/>
          <p:cNvSpPr/>
          <p:nvPr/>
        </p:nvSpPr>
        <p:spPr>
          <a:xfrm flipV="1">
            <a:off x="4070325" y="375118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Rectangle 468"/>
          <p:cNvSpPr/>
          <p:nvPr/>
        </p:nvSpPr>
        <p:spPr>
          <a:xfrm flipV="1">
            <a:off x="7345165" y="375188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1" name="Rectangle 470"/>
          <p:cNvSpPr/>
          <p:nvPr/>
        </p:nvSpPr>
        <p:spPr>
          <a:xfrm flipV="1">
            <a:off x="5973495" y="375207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ectangle 471"/>
          <p:cNvSpPr/>
          <p:nvPr/>
        </p:nvSpPr>
        <p:spPr>
          <a:xfrm flipV="1">
            <a:off x="5217466" y="375118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Rectangle 472"/>
          <p:cNvSpPr/>
          <p:nvPr/>
        </p:nvSpPr>
        <p:spPr>
          <a:xfrm flipV="1">
            <a:off x="4204868" y="375118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Rectangle 473"/>
          <p:cNvSpPr/>
          <p:nvPr/>
        </p:nvSpPr>
        <p:spPr>
          <a:xfrm flipV="1">
            <a:off x="4706026" y="375118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flipV="1">
            <a:off x="4960920" y="37512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ectangle 475"/>
          <p:cNvSpPr/>
          <p:nvPr/>
        </p:nvSpPr>
        <p:spPr>
          <a:xfrm flipV="1">
            <a:off x="5088367" y="375121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p:cNvSpPr/>
          <p:nvPr/>
        </p:nvSpPr>
        <p:spPr>
          <a:xfrm flipV="1">
            <a:off x="5593978" y="37512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Rectangle 477"/>
          <p:cNvSpPr/>
          <p:nvPr/>
        </p:nvSpPr>
        <p:spPr>
          <a:xfrm flipV="1">
            <a:off x="5719642" y="375034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flipV="1">
            <a:off x="6475403" y="37503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0" name="TextBox 479"/>
          <p:cNvSpPr txBox="1"/>
          <p:nvPr/>
        </p:nvSpPr>
        <p:spPr>
          <a:xfrm>
            <a:off x="3994455" y="3700200"/>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481" name="TextBox 480"/>
          <p:cNvSpPr txBox="1"/>
          <p:nvPr/>
        </p:nvSpPr>
        <p:spPr>
          <a:xfrm>
            <a:off x="4138934" y="3700720"/>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482" name="Rectangle 481"/>
          <p:cNvSpPr/>
          <p:nvPr/>
        </p:nvSpPr>
        <p:spPr>
          <a:xfrm flipV="1">
            <a:off x="7089423" y="37503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3" name="Rectangle 482"/>
          <p:cNvSpPr/>
          <p:nvPr/>
        </p:nvSpPr>
        <p:spPr>
          <a:xfrm flipV="1">
            <a:off x="7219762" y="37485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4" name="Rectangle 483"/>
          <p:cNvSpPr/>
          <p:nvPr/>
        </p:nvSpPr>
        <p:spPr>
          <a:xfrm flipV="1">
            <a:off x="7470423" y="37503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5" name="Rectangle 484"/>
          <p:cNvSpPr/>
          <p:nvPr/>
        </p:nvSpPr>
        <p:spPr>
          <a:xfrm flipV="1">
            <a:off x="7600762" y="37485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6" name="Rectangle 485"/>
          <p:cNvSpPr/>
          <p:nvPr/>
        </p:nvSpPr>
        <p:spPr>
          <a:xfrm flipV="1">
            <a:off x="7726374" y="374984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7" name="Rectangle 486"/>
          <p:cNvSpPr/>
          <p:nvPr/>
        </p:nvSpPr>
        <p:spPr>
          <a:xfrm flipV="1">
            <a:off x="7851423" y="37503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8" name="TextBox 487"/>
          <p:cNvSpPr txBox="1"/>
          <p:nvPr/>
        </p:nvSpPr>
        <p:spPr>
          <a:xfrm>
            <a:off x="7648899" y="3692104"/>
            <a:ext cx="254018" cy="215444"/>
          </a:xfrm>
          <a:prstGeom prst="rect">
            <a:avLst/>
          </a:prstGeom>
          <a:noFill/>
        </p:spPr>
        <p:txBody>
          <a:bodyPr wrap="square" rtlCol="0">
            <a:spAutoFit/>
          </a:bodyPr>
          <a:lstStyle/>
          <a:p>
            <a:r>
              <a:rPr lang="en-US" sz="800" b="1" dirty="0"/>
              <a:t>A</a:t>
            </a:r>
            <a:endParaRPr lang="en-US" sz="800" b="1" dirty="0"/>
          </a:p>
        </p:txBody>
      </p:sp>
      <p:sp>
        <p:nvSpPr>
          <p:cNvPr id="490" name="TextBox 489"/>
          <p:cNvSpPr txBox="1"/>
          <p:nvPr/>
        </p:nvSpPr>
        <p:spPr>
          <a:xfrm>
            <a:off x="6893987" y="3695656"/>
            <a:ext cx="254018" cy="215444"/>
          </a:xfrm>
          <a:prstGeom prst="rect">
            <a:avLst/>
          </a:prstGeom>
          <a:noFill/>
        </p:spPr>
        <p:txBody>
          <a:bodyPr wrap="square" rtlCol="0">
            <a:spAutoFit/>
          </a:bodyPr>
          <a:lstStyle/>
          <a:p>
            <a:r>
              <a:rPr lang="en-US" sz="800" b="1" dirty="0"/>
              <a:t>A</a:t>
            </a:r>
            <a:endParaRPr lang="en-US" sz="800" b="1" dirty="0"/>
          </a:p>
        </p:txBody>
      </p:sp>
      <p:sp>
        <p:nvSpPr>
          <p:cNvPr id="491" name="TextBox 490"/>
          <p:cNvSpPr txBox="1"/>
          <p:nvPr/>
        </p:nvSpPr>
        <p:spPr>
          <a:xfrm>
            <a:off x="7021581" y="3698070"/>
            <a:ext cx="254018" cy="215444"/>
          </a:xfrm>
          <a:prstGeom prst="rect">
            <a:avLst/>
          </a:prstGeom>
          <a:noFill/>
        </p:spPr>
        <p:txBody>
          <a:bodyPr wrap="square" rtlCol="0">
            <a:spAutoFit/>
          </a:bodyPr>
          <a:lstStyle/>
          <a:p>
            <a:r>
              <a:rPr lang="en-US" sz="800" b="1" dirty="0"/>
              <a:t>T</a:t>
            </a:r>
            <a:endParaRPr lang="en-US" sz="800" b="1" dirty="0"/>
          </a:p>
        </p:txBody>
      </p:sp>
      <p:sp>
        <p:nvSpPr>
          <p:cNvPr id="492" name="TextBox 491"/>
          <p:cNvSpPr txBox="1"/>
          <p:nvPr/>
        </p:nvSpPr>
        <p:spPr>
          <a:xfrm>
            <a:off x="7400242" y="3697680"/>
            <a:ext cx="254018" cy="215444"/>
          </a:xfrm>
          <a:prstGeom prst="rect">
            <a:avLst/>
          </a:prstGeom>
          <a:noFill/>
        </p:spPr>
        <p:txBody>
          <a:bodyPr wrap="square" rtlCol="0">
            <a:spAutoFit/>
          </a:bodyPr>
          <a:lstStyle/>
          <a:p>
            <a:r>
              <a:rPr lang="en-US" sz="800" b="1" dirty="0"/>
              <a:t>T</a:t>
            </a:r>
            <a:endParaRPr lang="en-US" sz="800" b="1" dirty="0"/>
          </a:p>
        </p:txBody>
      </p:sp>
      <p:sp>
        <p:nvSpPr>
          <p:cNvPr id="493" name="TextBox 492"/>
          <p:cNvSpPr txBox="1"/>
          <p:nvPr/>
        </p:nvSpPr>
        <p:spPr>
          <a:xfrm>
            <a:off x="7778903" y="3698828"/>
            <a:ext cx="254018" cy="215444"/>
          </a:xfrm>
          <a:prstGeom prst="rect">
            <a:avLst/>
          </a:prstGeom>
          <a:noFill/>
        </p:spPr>
        <p:txBody>
          <a:bodyPr wrap="square" rtlCol="0">
            <a:spAutoFit/>
          </a:bodyPr>
          <a:lstStyle/>
          <a:p>
            <a:r>
              <a:rPr lang="en-US" sz="800" b="1" dirty="0"/>
              <a:t>T</a:t>
            </a:r>
            <a:endParaRPr lang="en-US" sz="800" b="1" dirty="0"/>
          </a:p>
        </p:txBody>
      </p:sp>
      <p:sp>
        <p:nvSpPr>
          <p:cNvPr id="494" name="TextBox 493"/>
          <p:cNvSpPr txBox="1"/>
          <p:nvPr/>
        </p:nvSpPr>
        <p:spPr>
          <a:xfrm>
            <a:off x="7268657" y="3690456"/>
            <a:ext cx="254018" cy="215444"/>
          </a:xfrm>
          <a:prstGeom prst="rect">
            <a:avLst/>
          </a:prstGeom>
          <a:noFill/>
        </p:spPr>
        <p:txBody>
          <a:bodyPr wrap="square" rtlCol="0">
            <a:spAutoFit/>
          </a:bodyPr>
          <a:lstStyle/>
          <a:p>
            <a:r>
              <a:rPr lang="en-US" sz="800" b="1" dirty="0"/>
              <a:t>C</a:t>
            </a:r>
            <a:endParaRPr lang="en-US" sz="800" b="1" dirty="0"/>
          </a:p>
        </p:txBody>
      </p:sp>
      <p:sp>
        <p:nvSpPr>
          <p:cNvPr id="495" name="TextBox 494"/>
          <p:cNvSpPr txBox="1"/>
          <p:nvPr/>
        </p:nvSpPr>
        <p:spPr>
          <a:xfrm>
            <a:off x="7146733" y="3695904"/>
            <a:ext cx="274298" cy="215444"/>
          </a:xfrm>
          <a:prstGeom prst="rect">
            <a:avLst/>
          </a:prstGeom>
          <a:noFill/>
        </p:spPr>
        <p:txBody>
          <a:bodyPr wrap="square" rtlCol="0">
            <a:spAutoFit/>
          </a:bodyPr>
          <a:lstStyle/>
          <a:p>
            <a:r>
              <a:rPr lang="en-US" sz="800" b="1" dirty="0"/>
              <a:t>G</a:t>
            </a:r>
            <a:endParaRPr lang="en-US" sz="800" b="1" dirty="0"/>
          </a:p>
        </p:txBody>
      </p:sp>
      <p:sp>
        <p:nvSpPr>
          <p:cNvPr id="496" name="TextBox 495"/>
          <p:cNvSpPr txBox="1"/>
          <p:nvPr/>
        </p:nvSpPr>
        <p:spPr>
          <a:xfrm>
            <a:off x="7524584" y="3693296"/>
            <a:ext cx="274298" cy="215444"/>
          </a:xfrm>
          <a:prstGeom prst="rect">
            <a:avLst/>
          </a:prstGeom>
          <a:noFill/>
        </p:spPr>
        <p:txBody>
          <a:bodyPr wrap="square" rtlCol="0">
            <a:spAutoFit/>
          </a:bodyPr>
          <a:lstStyle/>
          <a:p>
            <a:r>
              <a:rPr lang="en-US" sz="800" b="1" dirty="0"/>
              <a:t>G</a:t>
            </a:r>
            <a:endParaRPr lang="en-US" sz="800" b="1" dirty="0"/>
          </a:p>
        </p:txBody>
      </p:sp>
      <p:sp>
        <p:nvSpPr>
          <p:cNvPr id="497" name="Rectangle 496"/>
          <p:cNvSpPr/>
          <p:nvPr/>
        </p:nvSpPr>
        <p:spPr>
          <a:xfrm flipV="1">
            <a:off x="8977542" y="375126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8" name="Rectangle 497"/>
          <p:cNvSpPr/>
          <p:nvPr/>
        </p:nvSpPr>
        <p:spPr>
          <a:xfrm flipV="1">
            <a:off x="9096654" y="374502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flipV="1">
            <a:off x="9844971" y="375215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ectangle 499"/>
          <p:cNvSpPr/>
          <p:nvPr/>
        </p:nvSpPr>
        <p:spPr>
          <a:xfrm flipV="1">
            <a:off x="10337108" y="374991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Rectangle 500"/>
          <p:cNvSpPr/>
          <p:nvPr/>
        </p:nvSpPr>
        <p:spPr>
          <a:xfrm flipV="1">
            <a:off x="10464552" y="374991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Rectangle 501"/>
          <p:cNvSpPr/>
          <p:nvPr/>
        </p:nvSpPr>
        <p:spPr>
          <a:xfrm flipV="1">
            <a:off x="9223375" y="37508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Rectangle 502"/>
          <p:cNvSpPr/>
          <p:nvPr/>
        </p:nvSpPr>
        <p:spPr>
          <a:xfrm flipV="1">
            <a:off x="10082242" y="37499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Rectangle 503"/>
          <p:cNvSpPr/>
          <p:nvPr/>
        </p:nvSpPr>
        <p:spPr>
          <a:xfrm flipV="1">
            <a:off x="9962824" y="37499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Rectangle 504"/>
          <p:cNvSpPr/>
          <p:nvPr/>
        </p:nvSpPr>
        <p:spPr>
          <a:xfrm flipV="1">
            <a:off x="9341646" y="37499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Rectangle 505"/>
          <p:cNvSpPr/>
          <p:nvPr/>
        </p:nvSpPr>
        <p:spPr>
          <a:xfrm flipV="1">
            <a:off x="8615578" y="375080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7" name="Rectangle 506"/>
          <p:cNvSpPr/>
          <p:nvPr/>
        </p:nvSpPr>
        <p:spPr>
          <a:xfrm flipV="1">
            <a:off x="8737601" y="375090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8" name="Rectangle 507"/>
          <p:cNvSpPr/>
          <p:nvPr/>
        </p:nvSpPr>
        <p:spPr>
          <a:xfrm flipV="1">
            <a:off x="8856718" y="374555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9" name="Rectangle 508"/>
          <p:cNvSpPr/>
          <p:nvPr/>
        </p:nvSpPr>
        <p:spPr>
          <a:xfrm flipV="1">
            <a:off x="10208089" y="375002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0" name="Rectangle 509"/>
          <p:cNvSpPr/>
          <p:nvPr/>
        </p:nvSpPr>
        <p:spPr>
          <a:xfrm flipV="1">
            <a:off x="9467468" y="375003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p:cNvSpPr/>
          <p:nvPr/>
        </p:nvSpPr>
        <p:spPr>
          <a:xfrm flipV="1">
            <a:off x="9594904" y="375004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p:cNvSpPr/>
          <p:nvPr/>
        </p:nvSpPr>
        <p:spPr>
          <a:xfrm flipV="1">
            <a:off x="9722340" y="375005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Rectangle 512"/>
          <p:cNvSpPr/>
          <p:nvPr/>
        </p:nvSpPr>
        <p:spPr>
          <a:xfrm flipV="1">
            <a:off x="8258121" y="43822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Rectangle 513"/>
          <p:cNvSpPr/>
          <p:nvPr/>
        </p:nvSpPr>
        <p:spPr>
          <a:xfrm flipV="1">
            <a:off x="8737597" y="438227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Rectangle 514"/>
          <p:cNvSpPr/>
          <p:nvPr/>
        </p:nvSpPr>
        <p:spPr>
          <a:xfrm flipV="1">
            <a:off x="8865039" y="438227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p:cNvSpPr/>
          <p:nvPr/>
        </p:nvSpPr>
        <p:spPr>
          <a:xfrm flipV="1">
            <a:off x="9491568" y="43813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Rectangle 516"/>
          <p:cNvSpPr/>
          <p:nvPr/>
        </p:nvSpPr>
        <p:spPr>
          <a:xfrm flipV="1">
            <a:off x="9627031" y="43813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Rectangle 517"/>
          <p:cNvSpPr/>
          <p:nvPr/>
        </p:nvSpPr>
        <p:spPr>
          <a:xfrm flipV="1">
            <a:off x="9746452" y="438139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Rectangle 518"/>
          <p:cNvSpPr/>
          <p:nvPr/>
        </p:nvSpPr>
        <p:spPr>
          <a:xfrm flipV="1">
            <a:off x="10232162" y="43813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6" name="Rectangle 525"/>
          <p:cNvSpPr/>
          <p:nvPr/>
        </p:nvSpPr>
        <p:spPr>
          <a:xfrm flipV="1">
            <a:off x="8614493" y="4386886"/>
            <a:ext cx="101602" cy="108000"/>
          </a:xfrm>
          <a:prstGeom prst="rect">
            <a:avLst/>
          </a:prstGeom>
          <a:solidFill>
            <a:srgbClr val="FF00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7" name="Rectangle 526"/>
          <p:cNvSpPr/>
          <p:nvPr/>
        </p:nvSpPr>
        <p:spPr>
          <a:xfrm flipV="1">
            <a:off x="9366687" y="438079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8" name="Rectangle 527"/>
          <p:cNvSpPr/>
          <p:nvPr/>
        </p:nvSpPr>
        <p:spPr>
          <a:xfrm flipV="1">
            <a:off x="9987872" y="438079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Rectangle 528"/>
          <p:cNvSpPr/>
          <p:nvPr/>
        </p:nvSpPr>
        <p:spPr>
          <a:xfrm flipV="1">
            <a:off x="10107297" y="438079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Rectangle 533"/>
          <p:cNvSpPr/>
          <p:nvPr/>
        </p:nvSpPr>
        <p:spPr>
          <a:xfrm flipV="1">
            <a:off x="8135019" y="438524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Rectangle 534"/>
          <p:cNvSpPr/>
          <p:nvPr/>
        </p:nvSpPr>
        <p:spPr>
          <a:xfrm flipV="1">
            <a:off x="9239254" y="43807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Rectangle 535"/>
          <p:cNvSpPr/>
          <p:nvPr/>
        </p:nvSpPr>
        <p:spPr>
          <a:xfrm flipV="1">
            <a:off x="10489647" y="43807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Rectangle 536"/>
          <p:cNvSpPr/>
          <p:nvPr/>
        </p:nvSpPr>
        <p:spPr>
          <a:xfrm flipV="1">
            <a:off x="10362205" y="43807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flipV="1">
            <a:off x="8006025" y="438443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Rectangle 543"/>
          <p:cNvSpPr/>
          <p:nvPr/>
        </p:nvSpPr>
        <p:spPr>
          <a:xfrm flipV="1">
            <a:off x="8380336" y="4389637"/>
            <a:ext cx="101602" cy="108000"/>
          </a:xfrm>
          <a:prstGeom prst="rect">
            <a:avLst/>
          </a:prstGeom>
          <a:solidFill>
            <a:schemeClr val="accent6"/>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5" name="Rectangle 544"/>
          <p:cNvSpPr/>
          <p:nvPr/>
        </p:nvSpPr>
        <p:spPr>
          <a:xfrm flipV="1">
            <a:off x="9107572" y="438176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9" name="Rectangle 548"/>
          <p:cNvSpPr/>
          <p:nvPr/>
        </p:nvSpPr>
        <p:spPr>
          <a:xfrm flipV="1">
            <a:off x="8983676" y="438534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4" name="Rectangle 553"/>
          <p:cNvSpPr/>
          <p:nvPr/>
        </p:nvSpPr>
        <p:spPr>
          <a:xfrm flipV="1">
            <a:off x="9866833" y="438092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Rectangle 554"/>
          <p:cNvSpPr/>
          <p:nvPr/>
        </p:nvSpPr>
        <p:spPr>
          <a:xfrm flipV="1">
            <a:off x="4200678" y="437461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7" name="Rectangle 556"/>
          <p:cNvSpPr/>
          <p:nvPr/>
        </p:nvSpPr>
        <p:spPr>
          <a:xfrm flipV="1">
            <a:off x="4962616" y="437461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8" name="Rectangle 557"/>
          <p:cNvSpPr/>
          <p:nvPr/>
        </p:nvSpPr>
        <p:spPr>
          <a:xfrm flipV="1">
            <a:off x="4704070" y="437624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Rectangle 559"/>
          <p:cNvSpPr/>
          <p:nvPr/>
        </p:nvSpPr>
        <p:spPr>
          <a:xfrm flipV="1">
            <a:off x="5092750" y="437278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1" name="Rectangle 560"/>
          <p:cNvSpPr/>
          <p:nvPr/>
        </p:nvSpPr>
        <p:spPr>
          <a:xfrm flipV="1">
            <a:off x="5474118" y="437381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2" name="Rectangle 561"/>
          <p:cNvSpPr/>
          <p:nvPr/>
        </p:nvSpPr>
        <p:spPr>
          <a:xfrm flipV="1">
            <a:off x="6485463" y="437278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Rectangle 562"/>
          <p:cNvSpPr/>
          <p:nvPr/>
        </p:nvSpPr>
        <p:spPr>
          <a:xfrm flipV="1">
            <a:off x="5734356" y="437381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Rectangle 567"/>
          <p:cNvSpPr/>
          <p:nvPr/>
        </p:nvSpPr>
        <p:spPr>
          <a:xfrm flipV="1">
            <a:off x="4073238" y="437461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p:cNvSpPr/>
          <p:nvPr/>
        </p:nvSpPr>
        <p:spPr>
          <a:xfrm flipV="1">
            <a:off x="5220250" y="437461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Rectangle 572"/>
          <p:cNvSpPr/>
          <p:nvPr/>
        </p:nvSpPr>
        <p:spPr>
          <a:xfrm flipV="1">
            <a:off x="5975936" y="437640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Rectangle 575"/>
          <p:cNvSpPr/>
          <p:nvPr/>
        </p:nvSpPr>
        <p:spPr>
          <a:xfrm flipV="1">
            <a:off x="6615904" y="437552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Rectangle 576"/>
          <p:cNvSpPr/>
          <p:nvPr/>
        </p:nvSpPr>
        <p:spPr>
          <a:xfrm flipV="1">
            <a:off x="6741564" y="437373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p:cNvSpPr/>
          <p:nvPr/>
        </p:nvSpPr>
        <p:spPr>
          <a:xfrm flipV="1">
            <a:off x="4455540" y="43746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Rectangle 579"/>
          <p:cNvSpPr/>
          <p:nvPr/>
        </p:nvSpPr>
        <p:spPr>
          <a:xfrm flipV="1">
            <a:off x="4582988" y="43746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1" name="Rectangle 580"/>
          <p:cNvSpPr/>
          <p:nvPr/>
        </p:nvSpPr>
        <p:spPr>
          <a:xfrm flipV="1">
            <a:off x="5347664" y="437462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2" name="Rectangle 581"/>
          <p:cNvSpPr/>
          <p:nvPr/>
        </p:nvSpPr>
        <p:spPr>
          <a:xfrm flipV="1">
            <a:off x="6102466" y="437907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Rectangle 582"/>
          <p:cNvSpPr/>
          <p:nvPr/>
        </p:nvSpPr>
        <p:spPr>
          <a:xfrm flipV="1">
            <a:off x="6229100" y="437907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Rectangle 588"/>
          <p:cNvSpPr/>
          <p:nvPr/>
        </p:nvSpPr>
        <p:spPr>
          <a:xfrm flipV="1">
            <a:off x="4326565" y="437461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Rectangle 590"/>
          <p:cNvSpPr/>
          <p:nvPr/>
        </p:nvSpPr>
        <p:spPr>
          <a:xfrm flipV="1">
            <a:off x="4836350" y="437463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Rectangle 595"/>
          <p:cNvSpPr/>
          <p:nvPr/>
        </p:nvSpPr>
        <p:spPr>
          <a:xfrm flipV="1">
            <a:off x="5856809" y="437646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8" name="Rectangle 597"/>
          <p:cNvSpPr/>
          <p:nvPr/>
        </p:nvSpPr>
        <p:spPr>
          <a:xfrm flipV="1">
            <a:off x="6868351" y="437737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Rectangle 598"/>
          <p:cNvSpPr/>
          <p:nvPr/>
        </p:nvSpPr>
        <p:spPr>
          <a:xfrm flipV="1">
            <a:off x="5605399" y="437475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Rectangle 599"/>
          <p:cNvSpPr/>
          <p:nvPr/>
        </p:nvSpPr>
        <p:spPr>
          <a:xfrm flipV="1">
            <a:off x="6358571" y="437558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1" name="TextBox 600"/>
          <p:cNvSpPr txBox="1"/>
          <p:nvPr/>
        </p:nvSpPr>
        <p:spPr>
          <a:xfrm>
            <a:off x="4001229" y="4321974"/>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603" name="TextBox 602"/>
          <p:cNvSpPr txBox="1"/>
          <p:nvPr/>
        </p:nvSpPr>
        <p:spPr>
          <a:xfrm>
            <a:off x="4134307" y="4315668"/>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605" name="Rectangle 604"/>
          <p:cNvSpPr/>
          <p:nvPr/>
        </p:nvSpPr>
        <p:spPr>
          <a:xfrm flipV="1">
            <a:off x="6844575" y="375414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6" name="Rectangle 605"/>
          <p:cNvSpPr/>
          <p:nvPr/>
        </p:nvSpPr>
        <p:spPr>
          <a:xfrm flipV="1">
            <a:off x="6722692" y="375637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Rectangle 606"/>
          <p:cNvSpPr/>
          <p:nvPr/>
        </p:nvSpPr>
        <p:spPr>
          <a:xfrm flipV="1">
            <a:off x="6605667" y="375637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Rectangle 607"/>
          <p:cNvSpPr/>
          <p:nvPr/>
        </p:nvSpPr>
        <p:spPr>
          <a:xfrm flipV="1">
            <a:off x="7986341" y="374826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9" name="Rectangle 608"/>
          <p:cNvSpPr/>
          <p:nvPr/>
        </p:nvSpPr>
        <p:spPr>
          <a:xfrm flipV="1">
            <a:off x="8369852" y="375614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0" name="Rectangle 609"/>
          <p:cNvSpPr/>
          <p:nvPr/>
        </p:nvSpPr>
        <p:spPr>
          <a:xfrm flipV="1">
            <a:off x="8112143" y="374781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Rectangle 611"/>
          <p:cNvSpPr/>
          <p:nvPr/>
        </p:nvSpPr>
        <p:spPr>
          <a:xfrm flipV="1">
            <a:off x="8237149" y="374879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3" name="Rectangle 612"/>
          <p:cNvSpPr/>
          <p:nvPr/>
        </p:nvSpPr>
        <p:spPr>
          <a:xfrm flipV="1">
            <a:off x="4346499" y="452097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4" name="Rectangle 613"/>
          <p:cNvSpPr/>
          <p:nvPr/>
        </p:nvSpPr>
        <p:spPr>
          <a:xfrm flipV="1">
            <a:off x="4858434" y="452330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Rectangle 614"/>
          <p:cNvSpPr/>
          <p:nvPr/>
        </p:nvSpPr>
        <p:spPr>
          <a:xfrm flipV="1">
            <a:off x="5491486" y="452330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Rectangle 615"/>
          <p:cNvSpPr/>
          <p:nvPr/>
        </p:nvSpPr>
        <p:spPr>
          <a:xfrm flipV="1">
            <a:off x="5870259" y="452152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7" name="Rectangle 616"/>
          <p:cNvSpPr/>
          <p:nvPr/>
        </p:nvSpPr>
        <p:spPr>
          <a:xfrm flipV="1">
            <a:off x="6372911" y="452063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8" name="Rectangle 617"/>
          <p:cNvSpPr/>
          <p:nvPr/>
        </p:nvSpPr>
        <p:spPr>
          <a:xfrm flipV="1">
            <a:off x="6986151" y="451974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9" name="Rectangle 618"/>
          <p:cNvSpPr/>
          <p:nvPr/>
        </p:nvSpPr>
        <p:spPr>
          <a:xfrm flipV="1">
            <a:off x="4471223" y="452108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Rectangle 619"/>
          <p:cNvSpPr/>
          <p:nvPr/>
        </p:nvSpPr>
        <p:spPr>
          <a:xfrm flipV="1">
            <a:off x="4601919" y="452108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1" name="Rectangle 620"/>
          <p:cNvSpPr/>
          <p:nvPr/>
        </p:nvSpPr>
        <p:spPr>
          <a:xfrm flipV="1">
            <a:off x="5366592" y="452108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2" name="Rectangle 621"/>
          <p:cNvSpPr/>
          <p:nvPr/>
        </p:nvSpPr>
        <p:spPr>
          <a:xfrm flipV="1">
            <a:off x="6119963" y="452020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p:cNvSpPr/>
          <p:nvPr/>
        </p:nvSpPr>
        <p:spPr>
          <a:xfrm flipV="1">
            <a:off x="6246517" y="45184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4" name="Rectangle 623"/>
          <p:cNvSpPr/>
          <p:nvPr/>
        </p:nvSpPr>
        <p:spPr>
          <a:xfrm flipV="1">
            <a:off x="4080225" y="452108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Rectangle 624"/>
          <p:cNvSpPr/>
          <p:nvPr/>
        </p:nvSpPr>
        <p:spPr>
          <a:xfrm flipV="1">
            <a:off x="7366940" y="452178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6" name="Rectangle 625"/>
          <p:cNvSpPr/>
          <p:nvPr/>
        </p:nvSpPr>
        <p:spPr>
          <a:xfrm flipV="1">
            <a:off x="5995270" y="452197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p:cNvSpPr/>
          <p:nvPr/>
        </p:nvSpPr>
        <p:spPr>
          <a:xfrm flipV="1">
            <a:off x="5239241" y="452108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ectangle 627"/>
          <p:cNvSpPr/>
          <p:nvPr/>
        </p:nvSpPr>
        <p:spPr>
          <a:xfrm flipV="1">
            <a:off x="4214768" y="452108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Rectangle 628"/>
          <p:cNvSpPr/>
          <p:nvPr/>
        </p:nvSpPr>
        <p:spPr>
          <a:xfrm flipV="1">
            <a:off x="4727801" y="452108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0" name="Rectangle 629"/>
          <p:cNvSpPr/>
          <p:nvPr/>
        </p:nvSpPr>
        <p:spPr>
          <a:xfrm flipV="1">
            <a:off x="4982695" y="452110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p:cNvSpPr/>
          <p:nvPr/>
        </p:nvSpPr>
        <p:spPr>
          <a:xfrm flipV="1">
            <a:off x="5110142" y="452111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ectangle 631"/>
          <p:cNvSpPr/>
          <p:nvPr/>
        </p:nvSpPr>
        <p:spPr>
          <a:xfrm flipV="1">
            <a:off x="5615753" y="45211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Rectangle 632"/>
          <p:cNvSpPr/>
          <p:nvPr/>
        </p:nvSpPr>
        <p:spPr>
          <a:xfrm flipV="1">
            <a:off x="5741417" y="452024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4" name="Rectangle 633"/>
          <p:cNvSpPr/>
          <p:nvPr/>
        </p:nvSpPr>
        <p:spPr>
          <a:xfrm flipV="1">
            <a:off x="6497178" y="45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5" name="Rectangle 634"/>
          <p:cNvSpPr/>
          <p:nvPr/>
        </p:nvSpPr>
        <p:spPr>
          <a:xfrm flipV="1">
            <a:off x="7111198" y="45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6" name="Rectangle 635"/>
          <p:cNvSpPr/>
          <p:nvPr/>
        </p:nvSpPr>
        <p:spPr>
          <a:xfrm flipV="1">
            <a:off x="7241537" y="45184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7" name="Rectangle 636"/>
          <p:cNvSpPr/>
          <p:nvPr/>
        </p:nvSpPr>
        <p:spPr>
          <a:xfrm flipV="1">
            <a:off x="7492198" y="45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8" name="Rectangle 637"/>
          <p:cNvSpPr/>
          <p:nvPr/>
        </p:nvSpPr>
        <p:spPr>
          <a:xfrm flipV="1">
            <a:off x="7622537" y="451842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9" name="Rectangle 638"/>
          <p:cNvSpPr/>
          <p:nvPr/>
        </p:nvSpPr>
        <p:spPr>
          <a:xfrm flipV="1">
            <a:off x="7748149" y="451974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0" name="Rectangle 639"/>
          <p:cNvSpPr/>
          <p:nvPr/>
        </p:nvSpPr>
        <p:spPr>
          <a:xfrm flipV="1">
            <a:off x="7873198" y="45202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1" name="Rectangle 640"/>
          <p:cNvSpPr/>
          <p:nvPr/>
        </p:nvSpPr>
        <p:spPr>
          <a:xfrm flipV="1">
            <a:off x="8984449" y="452116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2" name="Rectangle 641"/>
          <p:cNvSpPr/>
          <p:nvPr/>
        </p:nvSpPr>
        <p:spPr>
          <a:xfrm flipV="1">
            <a:off x="9110995" y="451492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Rectangle 642"/>
          <p:cNvSpPr/>
          <p:nvPr/>
        </p:nvSpPr>
        <p:spPr>
          <a:xfrm flipV="1">
            <a:off x="9866746" y="452205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Rectangle 643"/>
          <p:cNvSpPr/>
          <p:nvPr/>
        </p:nvSpPr>
        <p:spPr>
          <a:xfrm flipV="1">
            <a:off x="10358883" y="451981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5" name="Rectangle 644"/>
          <p:cNvSpPr/>
          <p:nvPr/>
        </p:nvSpPr>
        <p:spPr>
          <a:xfrm flipV="1">
            <a:off x="10486327" y="451981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6" name="Rectangle 645"/>
          <p:cNvSpPr/>
          <p:nvPr/>
        </p:nvSpPr>
        <p:spPr>
          <a:xfrm flipV="1">
            <a:off x="9237716" y="45207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Rectangle 646"/>
          <p:cNvSpPr/>
          <p:nvPr/>
        </p:nvSpPr>
        <p:spPr>
          <a:xfrm flipV="1">
            <a:off x="10104017" y="45198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Rectangle 647"/>
          <p:cNvSpPr/>
          <p:nvPr/>
        </p:nvSpPr>
        <p:spPr>
          <a:xfrm flipV="1">
            <a:off x="9984599" y="45198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9" name="Rectangle 648"/>
          <p:cNvSpPr/>
          <p:nvPr/>
        </p:nvSpPr>
        <p:spPr>
          <a:xfrm flipV="1">
            <a:off x="9363421" y="451981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0" name="Rectangle 649"/>
          <p:cNvSpPr/>
          <p:nvPr/>
        </p:nvSpPr>
        <p:spPr>
          <a:xfrm flipV="1">
            <a:off x="8618660" y="4520705"/>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1" name="Rectangle 650"/>
          <p:cNvSpPr/>
          <p:nvPr/>
        </p:nvSpPr>
        <p:spPr>
          <a:xfrm flipV="1">
            <a:off x="8737074" y="452080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2" name="Rectangle 651"/>
          <p:cNvSpPr/>
          <p:nvPr/>
        </p:nvSpPr>
        <p:spPr>
          <a:xfrm flipV="1">
            <a:off x="8863625" y="451545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3" name="Rectangle 652"/>
          <p:cNvSpPr/>
          <p:nvPr/>
        </p:nvSpPr>
        <p:spPr>
          <a:xfrm flipV="1">
            <a:off x="10229864" y="451992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4" name="Rectangle 653"/>
          <p:cNvSpPr/>
          <p:nvPr/>
        </p:nvSpPr>
        <p:spPr>
          <a:xfrm flipV="1">
            <a:off x="9489243" y="451993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5" name="Rectangle 654"/>
          <p:cNvSpPr/>
          <p:nvPr/>
        </p:nvSpPr>
        <p:spPr>
          <a:xfrm flipV="1">
            <a:off x="9616679" y="451994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6" name="Rectangle 655"/>
          <p:cNvSpPr/>
          <p:nvPr/>
        </p:nvSpPr>
        <p:spPr>
          <a:xfrm flipV="1">
            <a:off x="9744115" y="451995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7" name="Rectangle 656"/>
          <p:cNvSpPr/>
          <p:nvPr/>
        </p:nvSpPr>
        <p:spPr>
          <a:xfrm flipV="1">
            <a:off x="6866350" y="452404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8" name="Rectangle 657"/>
          <p:cNvSpPr/>
          <p:nvPr/>
        </p:nvSpPr>
        <p:spPr>
          <a:xfrm flipV="1">
            <a:off x="6744467" y="452627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9" name="Rectangle 658"/>
          <p:cNvSpPr/>
          <p:nvPr/>
        </p:nvSpPr>
        <p:spPr>
          <a:xfrm flipV="1">
            <a:off x="6627442" y="452627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0" name="Rectangle 659"/>
          <p:cNvSpPr/>
          <p:nvPr/>
        </p:nvSpPr>
        <p:spPr>
          <a:xfrm flipV="1">
            <a:off x="8008116" y="451816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1" name="Rectangle 660"/>
          <p:cNvSpPr/>
          <p:nvPr/>
        </p:nvSpPr>
        <p:spPr>
          <a:xfrm flipV="1">
            <a:off x="8382918" y="451733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2" name="Rectangle 661"/>
          <p:cNvSpPr/>
          <p:nvPr/>
        </p:nvSpPr>
        <p:spPr>
          <a:xfrm flipV="1">
            <a:off x="8133918" y="451771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4" name="Rectangle 663"/>
          <p:cNvSpPr/>
          <p:nvPr/>
        </p:nvSpPr>
        <p:spPr>
          <a:xfrm flipV="1">
            <a:off x="8258924" y="451869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 name="TextBox 664"/>
          <p:cNvSpPr txBox="1"/>
          <p:nvPr/>
        </p:nvSpPr>
        <p:spPr>
          <a:xfrm>
            <a:off x="7679373" y="4462840"/>
            <a:ext cx="254018" cy="215444"/>
          </a:xfrm>
          <a:prstGeom prst="rect">
            <a:avLst/>
          </a:prstGeom>
          <a:noFill/>
        </p:spPr>
        <p:txBody>
          <a:bodyPr wrap="square" rtlCol="0">
            <a:spAutoFit/>
          </a:bodyPr>
          <a:lstStyle/>
          <a:p>
            <a:r>
              <a:rPr lang="en-US" sz="800" b="1" dirty="0"/>
              <a:t>A</a:t>
            </a:r>
            <a:endParaRPr lang="en-US" sz="800" b="1" dirty="0"/>
          </a:p>
        </p:txBody>
      </p:sp>
      <p:sp>
        <p:nvSpPr>
          <p:cNvPr id="666" name="TextBox 665"/>
          <p:cNvSpPr txBox="1"/>
          <p:nvPr/>
        </p:nvSpPr>
        <p:spPr>
          <a:xfrm>
            <a:off x="7800668" y="4469562"/>
            <a:ext cx="254018" cy="215444"/>
          </a:xfrm>
          <a:prstGeom prst="rect">
            <a:avLst/>
          </a:prstGeom>
          <a:noFill/>
        </p:spPr>
        <p:txBody>
          <a:bodyPr wrap="square" rtlCol="0">
            <a:spAutoFit/>
          </a:bodyPr>
          <a:lstStyle/>
          <a:p>
            <a:r>
              <a:rPr lang="en-US" sz="800" b="1" dirty="0"/>
              <a:t>T</a:t>
            </a:r>
            <a:endParaRPr lang="en-US" sz="800" b="1" dirty="0"/>
          </a:p>
        </p:txBody>
      </p:sp>
      <p:sp>
        <p:nvSpPr>
          <p:cNvPr id="667" name="TextBox 666"/>
          <p:cNvSpPr txBox="1"/>
          <p:nvPr/>
        </p:nvSpPr>
        <p:spPr>
          <a:xfrm>
            <a:off x="7421827" y="4473917"/>
            <a:ext cx="254018" cy="215444"/>
          </a:xfrm>
          <a:prstGeom prst="rect">
            <a:avLst/>
          </a:prstGeom>
          <a:noFill/>
        </p:spPr>
        <p:txBody>
          <a:bodyPr wrap="square" rtlCol="0">
            <a:spAutoFit/>
          </a:bodyPr>
          <a:lstStyle/>
          <a:p>
            <a:r>
              <a:rPr lang="en-US" sz="800" b="1" dirty="0"/>
              <a:t>T</a:t>
            </a:r>
            <a:endParaRPr lang="en-US" sz="800" b="1" dirty="0"/>
          </a:p>
        </p:txBody>
      </p:sp>
      <p:sp>
        <p:nvSpPr>
          <p:cNvPr id="668" name="TextBox 667"/>
          <p:cNvSpPr txBox="1"/>
          <p:nvPr/>
        </p:nvSpPr>
        <p:spPr>
          <a:xfrm>
            <a:off x="7042986" y="4469563"/>
            <a:ext cx="254018" cy="215444"/>
          </a:xfrm>
          <a:prstGeom prst="rect">
            <a:avLst/>
          </a:prstGeom>
          <a:noFill/>
        </p:spPr>
        <p:txBody>
          <a:bodyPr wrap="square" rtlCol="0">
            <a:spAutoFit/>
          </a:bodyPr>
          <a:lstStyle/>
          <a:p>
            <a:r>
              <a:rPr lang="en-US" sz="800" b="1" dirty="0"/>
              <a:t>T</a:t>
            </a:r>
            <a:endParaRPr lang="en-US" sz="800" b="1" dirty="0"/>
          </a:p>
        </p:txBody>
      </p:sp>
      <p:sp>
        <p:nvSpPr>
          <p:cNvPr id="669" name="TextBox 668"/>
          <p:cNvSpPr txBox="1"/>
          <p:nvPr/>
        </p:nvSpPr>
        <p:spPr>
          <a:xfrm>
            <a:off x="6917337" y="4467191"/>
            <a:ext cx="254018" cy="215444"/>
          </a:xfrm>
          <a:prstGeom prst="rect">
            <a:avLst/>
          </a:prstGeom>
          <a:noFill/>
        </p:spPr>
        <p:txBody>
          <a:bodyPr wrap="square" rtlCol="0">
            <a:spAutoFit/>
          </a:bodyPr>
          <a:lstStyle/>
          <a:p>
            <a:r>
              <a:rPr lang="en-US" sz="800" b="1" dirty="0"/>
              <a:t>A</a:t>
            </a:r>
            <a:endParaRPr lang="en-US" sz="800" b="1" dirty="0"/>
          </a:p>
        </p:txBody>
      </p:sp>
      <p:sp>
        <p:nvSpPr>
          <p:cNvPr id="670" name="TextBox 669"/>
          <p:cNvSpPr txBox="1"/>
          <p:nvPr/>
        </p:nvSpPr>
        <p:spPr>
          <a:xfrm>
            <a:off x="7168498" y="4457926"/>
            <a:ext cx="274298" cy="215444"/>
          </a:xfrm>
          <a:prstGeom prst="rect">
            <a:avLst/>
          </a:prstGeom>
          <a:noFill/>
        </p:spPr>
        <p:txBody>
          <a:bodyPr wrap="square" rtlCol="0">
            <a:spAutoFit/>
          </a:bodyPr>
          <a:lstStyle/>
          <a:p>
            <a:r>
              <a:rPr lang="en-US" sz="800" b="1" dirty="0"/>
              <a:t>G</a:t>
            </a:r>
            <a:endParaRPr lang="en-US" sz="800" b="1" dirty="0"/>
          </a:p>
        </p:txBody>
      </p:sp>
      <p:sp>
        <p:nvSpPr>
          <p:cNvPr id="671" name="TextBox 670"/>
          <p:cNvSpPr txBox="1"/>
          <p:nvPr/>
        </p:nvSpPr>
        <p:spPr>
          <a:xfrm>
            <a:off x="7547326" y="4470987"/>
            <a:ext cx="274298" cy="215444"/>
          </a:xfrm>
          <a:prstGeom prst="rect">
            <a:avLst/>
          </a:prstGeom>
          <a:noFill/>
        </p:spPr>
        <p:txBody>
          <a:bodyPr wrap="square" rtlCol="0">
            <a:spAutoFit/>
          </a:bodyPr>
          <a:lstStyle/>
          <a:p>
            <a:r>
              <a:rPr lang="en-US" sz="800" b="1" dirty="0"/>
              <a:t>G</a:t>
            </a:r>
            <a:endParaRPr lang="en-US" sz="800" b="1" dirty="0"/>
          </a:p>
        </p:txBody>
      </p:sp>
      <p:sp>
        <p:nvSpPr>
          <p:cNvPr id="672" name="TextBox 671"/>
          <p:cNvSpPr txBox="1"/>
          <p:nvPr/>
        </p:nvSpPr>
        <p:spPr>
          <a:xfrm>
            <a:off x="7299131" y="4469900"/>
            <a:ext cx="254018" cy="215444"/>
          </a:xfrm>
          <a:prstGeom prst="rect">
            <a:avLst/>
          </a:prstGeom>
          <a:noFill/>
        </p:spPr>
        <p:txBody>
          <a:bodyPr wrap="square" rtlCol="0">
            <a:spAutoFit/>
          </a:bodyPr>
          <a:lstStyle/>
          <a:p>
            <a:r>
              <a:rPr lang="en-US" sz="800" b="1" dirty="0"/>
              <a:t>C</a:t>
            </a:r>
            <a:endParaRPr lang="en-US" sz="800" b="1" dirty="0"/>
          </a:p>
        </p:txBody>
      </p:sp>
      <p:sp>
        <p:nvSpPr>
          <p:cNvPr id="673" name="Rectangle 672"/>
          <p:cNvSpPr/>
          <p:nvPr/>
        </p:nvSpPr>
        <p:spPr>
          <a:xfrm flipV="1">
            <a:off x="6994624" y="438172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4" name="Rectangle 673"/>
          <p:cNvSpPr/>
          <p:nvPr/>
        </p:nvSpPr>
        <p:spPr>
          <a:xfrm flipV="1">
            <a:off x="7747930" y="438607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5" name="Rectangle 674"/>
          <p:cNvSpPr/>
          <p:nvPr/>
        </p:nvSpPr>
        <p:spPr>
          <a:xfrm flipV="1">
            <a:off x="7632557" y="439550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6" name="Rectangle 675"/>
          <p:cNvSpPr/>
          <p:nvPr/>
        </p:nvSpPr>
        <p:spPr>
          <a:xfrm flipV="1">
            <a:off x="7245020" y="438243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7" name="Rectangle 676"/>
          <p:cNvSpPr/>
          <p:nvPr/>
        </p:nvSpPr>
        <p:spPr>
          <a:xfrm flipV="1">
            <a:off x="7372945" y="438679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8" name="Rectangle 677"/>
          <p:cNvSpPr/>
          <p:nvPr/>
        </p:nvSpPr>
        <p:spPr>
          <a:xfrm flipV="1">
            <a:off x="7123258" y="438905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9" name="Rectangle 678"/>
          <p:cNvSpPr/>
          <p:nvPr/>
        </p:nvSpPr>
        <p:spPr>
          <a:xfrm flipV="1">
            <a:off x="7502092" y="43846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0" name="Rectangle 679"/>
          <p:cNvSpPr/>
          <p:nvPr/>
        </p:nvSpPr>
        <p:spPr>
          <a:xfrm flipV="1">
            <a:off x="7880926" y="438903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1" name="TextBox 680"/>
          <p:cNvSpPr txBox="1"/>
          <p:nvPr/>
        </p:nvSpPr>
        <p:spPr>
          <a:xfrm>
            <a:off x="7061028" y="4340906"/>
            <a:ext cx="254018" cy="215444"/>
          </a:xfrm>
          <a:prstGeom prst="rect">
            <a:avLst/>
          </a:prstGeom>
          <a:noFill/>
        </p:spPr>
        <p:txBody>
          <a:bodyPr wrap="square" rtlCol="0">
            <a:spAutoFit/>
          </a:bodyPr>
          <a:lstStyle/>
          <a:p>
            <a:r>
              <a:rPr lang="en-US" sz="800" b="1" dirty="0"/>
              <a:t>A</a:t>
            </a:r>
            <a:endParaRPr lang="en-US" sz="800" b="1" dirty="0"/>
          </a:p>
        </p:txBody>
      </p:sp>
      <p:sp>
        <p:nvSpPr>
          <p:cNvPr id="682" name="TextBox 681"/>
          <p:cNvSpPr txBox="1"/>
          <p:nvPr/>
        </p:nvSpPr>
        <p:spPr>
          <a:xfrm>
            <a:off x="7422443" y="4336547"/>
            <a:ext cx="254018" cy="215444"/>
          </a:xfrm>
          <a:prstGeom prst="rect">
            <a:avLst/>
          </a:prstGeom>
          <a:noFill/>
        </p:spPr>
        <p:txBody>
          <a:bodyPr wrap="square" rtlCol="0">
            <a:spAutoFit/>
          </a:bodyPr>
          <a:lstStyle/>
          <a:p>
            <a:r>
              <a:rPr lang="en-US" sz="800" b="1" dirty="0"/>
              <a:t>A</a:t>
            </a:r>
            <a:endParaRPr lang="en-US" sz="800" b="1" dirty="0"/>
          </a:p>
        </p:txBody>
      </p:sp>
      <p:sp>
        <p:nvSpPr>
          <p:cNvPr id="683" name="TextBox 682"/>
          <p:cNvSpPr txBox="1"/>
          <p:nvPr/>
        </p:nvSpPr>
        <p:spPr>
          <a:xfrm>
            <a:off x="7809985" y="4332188"/>
            <a:ext cx="254018" cy="215444"/>
          </a:xfrm>
          <a:prstGeom prst="rect">
            <a:avLst/>
          </a:prstGeom>
          <a:noFill/>
        </p:spPr>
        <p:txBody>
          <a:bodyPr wrap="square" rtlCol="0">
            <a:spAutoFit/>
          </a:bodyPr>
          <a:lstStyle/>
          <a:p>
            <a:r>
              <a:rPr lang="en-US" sz="800" b="1" dirty="0"/>
              <a:t>A</a:t>
            </a:r>
            <a:endParaRPr lang="en-US" sz="800" b="1" dirty="0"/>
          </a:p>
        </p:txBody>
      </p:sp>
      <p:sp>
        <p:nvSpPr>
          <p:cNvPr id="684" name="TextBox 683"/>
          <p:cNvSpPr txBox="1"/>
          <p:nvPr/>
        </p:nvSpPr>
        <p:spPr>
          <a:xfrm>
            <a:off x="6925409" y="4343278"/>
            <a:ext cx="254018" cy="215444"/>
          </a:xfrm>
          <a:prstGeom prst="rect">
            <a:avLst/>
          </a:prstGeom>
          <a:noFill/>
        </p:spPr>
        <p:txBody>
          <a:bodyPr wrap="square" rtlCol="0">
            <a:spAutoFit/>
          </a:bodyPr>
          <a:lstStyle/>
          <a:p>
            <a:r>
              <a:rPr lang="en-US" sz="800" b="1" dirty="0"/>
              <a:t>T</a:t>
            </a:r>
            <a:endParaRPr lang="en-US" sz="800" b="1" dirty="0"/>
          </a:p>
        </p:txBody>
      </p:sp>
      <p:sp>
        <p:nvSpPr>
          <p:cNvPr id="685" name="TextBox 684"/>
          <p:cNvSpPr txBox="1"/>
          <p:nvPr/>
        </p:nvSpPr>
        <p:spPr>
          <a:xfrm>
            <a:off x="7678723" y="4338919"/>
            <a:ext cx="254018" cy="215444"/>
          </a:xfrm>
          <a:prstGeom prst="rect">
            <a:avLst/>
          </a:prstGeom>
          <a:noFill/>
        </p:spPr>
        <p:txBody>
          <a:bodyPr wrap="square" rtlCol="0">
            <a:spAutoFit/>
          </a:bodyPr>
          <a:lstStyle/>
          <a:p>
            <a:r>
              <a:rPr lang="en-US" sz="800" b="1" dirty="0"/>
              <a:t>T</a:t>
            </a:r>
            <a:endParaRPr lang="en-US" sz="800" b="1" dirty="0"/>
          </a:p>
        </p:txBody>
      </p:sp>
      <p:sp>
        <p:nvSpPr>
          <p:cNvPr id="687" name="TextBox 686"/>
          <p:cNvSpPr txBox="1"/>
          <p:nvPr/>
        </p:nvSpPr>
        <p:spPr>
          <a:xfrm>
            <a:off x="7556039" y="4343615"/>
            <a:ext cx="254018" cy="215444"/>
          </a:xfrm>
          <a:prstGeom prst="rect">
            <a:avLst/>
          </a:prstGeom>
          <a:noFill/>
        </p:spPr>
        <p:txBody>
          <a:bodyPr wrap="square" rtlCol="0">
            <a:spAutoFit/>
          </a:bodyPr>
          <a:lstStyle/>
          <a:p>
            <a:r>
              <a:rPr lang="en-US" sz="800" b="1" dirty="0"/>
              <a:t>C</a:t>
            </a:r>
            <a:endParaRPr lang="en-US" sz="800" b="1" dirty="0"/>
          </a:p>
        </p:txBody>
      </p:sp>
      <p:sp>
        <p:nvSpPr>
          <p:cNvPr id="688" name="TextBox 687"/>
          <p:cNvSpPr txBox="1"/>
          <p:nvPr/>
        </p:nvSpPr>
        <p:spPr>
          <a:xfrm>
            <a:off x="7299119" y="4339256"/>
            <a:ext cx="254018" cy="215444"/>
          </a:xfrm>
          <a:prstGeom prst="rect">
            <a:avLst/>
          </a:prstGeom>
          <a:noFill/>
        </p:spPr>
        <p:txBody>
          <a:bodyPr wrap="square" rtlCol="0">
            <a:spAutoFit/>
          </a:bodyPr>
          <a:lstStyle/>
          <a:p>
            <a:r>
              <a:rPr lang="en-US" sz="800" b="1" dirty="0"/>
              <a:t>C</a:t>
            </a:r>
            <a:endParaRPr lang="en-US" sz="800" b="1" dirty="0"/>
          </a:p>
        </p:txBody>
      </p:sp>
      <p:sp>
        <p:nvSpPr>
          <p:cNvPr id="689" name="TextBox 688"/>
          <p:cNvSpPr txBox="1"/>
          <p:nvPr/>
        </p:nvSpPr>
        <p:spPr>
          <a:xfrm>
            <a:off x="7172843" y="4334905"/>
            <a:ext cx="254018" cy="215444"/>
          </a:xfrm>
          <a:prstGeom prst="rect">
            <a:avLst/>
          </a:prstGeom>
          <a:noFill/>
        </p:spPr>
        <p:txBody>
          <a:bodyPr wrap="square" rtlCol="0">
            <a:spAutoFit/>
          </a:bodyPr>
          <a:lstStyle/>
          <a:p>
            <a:r>
              <a:rPr lang="en-US" sz="800" b="1" dirty="0"/>
              <a:t>C</a:t>
            </a:r>
            <a:endParaRPr lang="en-US" sz="800" b="1" dirty="0"/>
          </a:p>
        </p:txBody>
      </p:sp>
      <p:sp>
        <p:nvSpPr>
          <p:cNvPr id="690" name="Rectangle 689"/>
          <p:cNvSpPr/>
          <p:nvPr/>
        </p:nvSpPr>
        <p:spPr>
          <a:xfrm flipV="1">
            <a:off x="8498092" y="438661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1" name="Rectangle 690"/>
          <p:cNvSpPr/>
          <p:nvPr/>
        </p:nvSpPr>
        <p:spPr>
          <a:xfrm flipV="1">
            <a:off x="8506278" y="451644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92" name="Rectangle 691"/>
          <p:cNvSpPr/>
          <p:nvPr/>
        </p:nvSpPr>
        <p:spPr>
          <a:xfrm flipV="1">
            <a:off x="8493614" y="375089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93" name="TextBox 692"/>
          <p:cNvSpPr txBox="1"/>
          <p:nvPr/>
        </p:nvSpPr>
        <p:spPr>
          <a:xfrm>
            <a:off x="8421947" y="3702548"/>
            <a:ext cx="254018" cy="215444"/>
          </a:xfrm>
          <a:prstGeom prst="rect">
            <a:avLst/>
          </a:prstGeom>
          <a:noFill/>
        </p:spPr>
        <p:txBody>
          <a:bodyPr wrap="square" rtlCol="0">
            <a:spAutoFit/>
          </a:bodyPr>
          <a:lstStyle/>
          <a:p>
            <a:r>
              <a:rPr lang="en-US" sz="800" b="1" dirty="0"/>
              <a:t>T</a:t>
            </a:r>
            <a:endParaRPr lang="en-US" sz="800" b="1" dirty="0"/>
          </a:p>
        </p:txBody>
      </p:sp>
      <p:sp>
        <p:nvSpPr>
          <p:cNvPr id="694" name="TextBox 693"/>
          <p:cNvSpPr txBox="1"/>
          <p:nvPr/>
        </p:nvSpPr>
        <p:spPr>
          <a:xfrm>
            <a:off x="8440535" y="4471970"/>
            <a:ext cx="254018" cy="215444"/>
          </a:xfrm>
          <a:prstGeom prst="rect">
            <a:avLst/>
          </a:prstGeom>
          <a:noFill/>
        </p:spPr>
        <p:txBody>
          <a:bodyPr wrap="square" rtlCol="0">
            <a:spAutoFit/>
          </a:bodyPr>
          <a:lstStyle/>
          <a:p>
            <a:r>
              <a:rPr lang="en-US" sz="800" b="1" dirty="0"/>
              <a:t>T</a:t>
            </a:r>
            <a:endParaRPr lang="en-US" sz="800" b="1" dirty="0"/>
          </a:p>
        </p:txBody>
      </p:sp>
      <p:sp>
        <p:nvSpPr>
          <p:cNvPr id="695" name="TextBox 694"/>
          <p:cNvSpPr txBox="1"/>
          <p:nvPr/>
        </p:nvSpPr>
        <p:spPr>
          <a:xfrm>
            <a:off x="8423293" y="4328474"/>
            <a:ext cx="254018" cy="215444"/>
          </a:xfrm>
          <a:prstGeom prst="rect">
            <a:avLst/>
          </a:prstGeom>
          <a:noFill/>
        </p:spPr>
        <p:txBody>
          <a:bodyPr wrap="square" rtlCol="0">
            <a:spAutoFit/>
          </a:bodyPr>
          <a:lstStyle/>
          <a:p>
            <a:r>
              <a:rPr lang="en-US" sz="800" b="1" dirty="0"/>
              <a:t>A</a:t>
            </a:r>
            <a:endParaRPr lang="en-US" sz="800" b="1" dirty="0"/>
          </a:p>
        </p:txBody>
      </p:sp>
      <p:cxnSp>
        <p:nvCxnSpPr>
          <p:cNvPr id="11" name="Straight Arrow Connector 10"/>
          <p:cNvCxnSpPr/>
          <p:nvPr/>
        </p:nvCxnSpPr>
        <p:spPr>
          <a:xfrm flipH="1">
            <a:off x="8580039" y="4206894"/>
            <a:ext cx="354599" cy="121581"/>
          </a:xfrm>
          <a:prstGeom prst="straightConnector1">
            <a:avLst/>
          </a:prstGeom>
          <a:ln w="3175">
            <a:solidFill>
              <a:srgbClr val="A5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9" name="TextBox 698"/>
          <p:cNvSpPr txBox="1"/>
          <p:nvPr/>
        </p:nvSpPr>
        <p:spPr>
          <a:xfrm>
            <a:off x="4018263" y="4466983"/>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700" name="TextBox 699"/>
          <p:cNvSpPr txBox="1"/>
          <p:nvPr/>
        </p:nvSpPr>
        <p:spPr>
          <a:xfrm>
            <a:off x="4134166" y="4467503"/>
            <a:ext cx="254018"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Tree>
    <p:extLst>
      <p:ext uri="{BB962C8B-B14F-4D97-AF65-F5344CB8AC3E}">
        <p14:creationId xmlns:p14="http://schemas.microsoft.com/office/powerpoint/2010/main" val="178049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212552" y="585756"/>
            <a:ext cx="7353853" cy="677108"/>
          </a:xfrm>
          <a:prstGeom prst="rect">
            <a:avLst/>
          </a:prstGeom>
          <a:noFill/>
        </p:spPr>
        <p:txBody>
          <a:bodyPr wrap="square" rtlCol="0">
            <a:spAutoFit/>
          </a:bodyPr>
          <a:lstStyle/>
          <a:p>
            <a:r>
              <a:rPr lang="en-US" dirty="0"/>
              <a:t>	  </a:t>
            </a:r>
            <a:r>
              <a:rPr lang="en-US" sz="2000" b="1" dirty="0"/>
              <a:t>	</a:t>
            </a:r>
            <a:r>
              <a:rPr lang="en-US" sz="2000" dirty="0"/>
              <a:t>		</a:t>
            </a:r>
            <a:r>
              <a:rPr lang="en-US" sz="2000" dirty="0">
                <a:solidFill>
                  <a:srgbClr val="FF0000"/>
                </a:solidFill>
              </a:rPr>
              <a:t>guide</a:t>
            </a:r>
            <a:r>
              <a:rPr lang="en-US" sz="2000" dirty="0">
                <a:solidFill>
                  <a:srgbClr val="FF0000"/>
                </a:solidFill>
              </a:rPr>
              <a:t>-RNA </a:t>
            </a:r>
            <a:r>
              <a:rPr lang="en-US" sz="2000" dirty="0">
                <a:solidFill>
                  <a:srgbClr val="000000"/>
                </a:solidFill>
              </a:rPr>
              <a:t>+ d</a:t>
            </a:r>
            <a:r>
              <a:rPr lang="en-US" sz="2000" dirty="0"/>
              <a:t>CAS9</a:t>
            </a:r>
            <a:r>
              <a:rPr lang="en-US" sz="2000" dirty="0">
                <a:solidFill>
                  <a:srgbClr val="000090"/>
                </a:solidFill>
              </a:rPr>
              <a:t>-cytosine </a:t>
            </a:r>
            <a:r>
              <a:rPr lang="en-US" sz="2000" dirty="0" err="1">
                <a:solidFill>
                  <a:srgbClr val="000090"/>
                </a:solidFill>
              </a:rPr>
              <a:t>deaminase</a:t>
            </a:r>
            <a:endParaRPr lang="en-US" sz="2000" dirty="0">
              <a:solidFill>
                <a:srgbClr val="000090"/>
              </a:solidFill>
            </a:endParaRPr>
          </a:p>
          <a:p>
            <a:endParaRPr lang="en-US" dirty="0"/>
          </a:p>
        </p:txBody>
      </p:sp>
      <p:cxnSp>
        <p:nvCxnSpPr>
          <p:cNvPr id="102" name="Straight Connector 101"/>
          <p:cNvCxnSpPr/>
          <p:nvPr/>
        </p:nvCxnSpPr>
        <p:spPr>
          <a:xfrm>
            <a:off x="1512052" y="528081"/>
            <a:ext cx="9153144"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654582" y="2519981"/>
            <a:ext cx="2768014" cy="1477328"/>
          </a:xfrm>
          <a:prstGeom prst="rect">
            <a:avLst/>
          </a:prstGeom>
          <a:noFill/>
          <a:ln>
            <a:solidFill>
              <a:srgbClr val="0000FF"/>
            </a:solidFill>
          </a:ln>
        </p:spPr>
        <p:txBody>
          <a:bodyPr wrap="square" rtlCol="0">
            <a:spAutoFit/>
          </a:bodyPr>
          <a:lstStyle/>
          <a:p>
            <a:pPr algn="ctr"/>
            <a:r>
              <a:rPr lang="en-US" b="1" dirty="0"/>
              <a:t>A specific </a:t>
            </a:r>
            <a:r>
              <a:rPr lang="en-US" b="1" dirty="0">
                <a:solidFill>
                  <a:srgbClr val="005B9D"/>
                </a:solidFill>
              </a:rPr>
              <a:t>C</a:t>
            </a:r>
            <a:r>
              <a:rPr lang="en-US" b="1" dirty="0"/>
              <a:t> is chemically modified to become </a:t>
            </a:r>
            <a:r>
              <a:rPr lang="en-US" b="1" dirty="0">
                <a:solidFill>
                  <a:srgbClr val="61298B"/>
                </a:solidFill>
              </a:rPr>
              <a:t>U </a:t>
            </a:r>
            <a:r>
              <a:rPr lang="en-US" b="1" dirty="0"/>
              <a:t>and then</a:t>
            </a:r>
            <a:r>
              <a:rPr lang="en-US" b="1" dirty="0">
                <a:solidFill>
                  <a:srgbClr val="61298B"/>
                </a:solidFill>
              </a:rPr>
              <a:t> </a:t>
            </a:r>
            <a:r>
              <a:rPr lang="en-US" b="1" dirty="0">
                <a:solidFill>
                  <a:srgbClr val="A87E01"/>
                </a:solidFill>
              </a:rPr>
              <a:t>T</a:t>
            </a:r>
          </a:p>
          <a:p>
            <a:pPr algn="ctr"/>
            <a:r>
              <a:rPr lang="en-US" b="1" dirty="0"/>
              <a:t>(no double strand break in DNA)</a:t>
            </a:r>
            <a:endParaRPr lang="en-US" b="1" dirty="0"/>
          </a:p>
        </p:txBody>
      </p:sp>
      <p:sp>
        <p:nvSpPr>
          <p:cNvPr id="5" name="TextBox 4"/>
          <p:cNvSpPr txBox="1"/>
          <p:nvPr/>
        </p:nvSpPr>
        <p:spPr>
          <a:xfrm>
            <a:off x="1636982" y="4355428"/>
            <a:ext cx="2783041" cy="1477328"/>
          </a:xfrm>
          <a:prstGeom prst="rect">
            <a:avLst/>
          </a:prstGeom>
          <a:noFill/>
          <a:ln w="28575" cmpd="sng">
            <a:solidFill>
              <a:srgbClr val="000090"/>
            </a:solidFill>
          </a:ln>
        </p:spPr>
        <p:txBody>
          <a:bodyPr wrap="square" rtlCol="0">
            <a:spAutoFit/>
          </a:bodyPr>
          <a:lstStyle/>
          <a:p>
            <a:pPr algn="ctr"/>
            <a:r>
              <a:rPr lang="en-US" b="1" dirty="0"/>
              <a:t>DNA mismatch repair mechanisms detect a problem and substitute the </a:t>
            </a:r>
            <a:r>
              <a:rPr lang="en-US" b="1" dirty="0">
                <a:solidFill>
                  <a:srgbClr val="CB0001"/>
                </a:solidFill>
              </a:rPr>
              <a:t>G</a:t>
            </a:r>
            <a:r>
              <a:rPr lang="en-US" b="1" dirty="0"/>
              <a:t> with an </a:t>
            </a:r>
            <a:r>
              <a:rPr lang="en-US" b="1" dirty="0">
                <a:solidFill>
                  <a:srgbClr val="007837"/>
                </a:solidFill>
              </a:rPr>
              <a:t>A</a:t>
            </a:r>
            <a:r>
              <a:rPr lang="en-US" b="1" dirty="0"/>
              <a:t> to restore base pairing. </a:t>
            </a:r>
            <a:endParaRPr lang="en-US" b="1" dirty="0"/>
          </a:p>
        </p:txBody>
      </p:sp>
      <p:cxnSp>
        <p:nvCxnSpPr>
          <p:cNvPr id="8" name="Straight Arrow Connector 7"/>
          <p:cNvCxnSpPr/>
          <p:nvPr/>
        </p:nvCxnSpPr>
        <p:spPr>
          <a:xfrm flipV="1">
            <a:off x="8237875" y="4990700"/>
            <a:ext cx="0" cy="288000"/>
          </a:xfrm>
          <a:prstGeom prst="straightConnector1">
            <a:avLst/>
          </a:prstGeom>
          <a:ln>
            <a:solidFill>
              <a:srgbClr val="7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79249" y="5233842"/>
            <a:ext cx="5466869" cy="646331"/>
          </a:xfrm>
          <a:prstGeom prst="rect">
            <a:avLst/>
          </a:prstGeom>
          <a:noFill/>
        </p:spPr>
        <p:txBody>
          <a:bodyPr wrap="square" rtlCol="0">
            <a:spAutoFit/>
          </a:bodyPr>
          <a:lstStyle/>
          <a:p>
            <a:pPr algn="ctr"/>
            <a:r>
              <a:rPr lang="en-US" b="1" dirty="0"/>
              <a:t>Single base pair substitution </a:t>
            </a:r>
          </a:p>
          <a:p>
            <a:pPr algn="ctr"/>
            <a:r>
              <a:rPr lang="en-US" b="1" dirty="0"/>
              <a:t>T</a:t>
            </a:r>
            <a:r>
              <a:rPr lang="en-US" b="1" dirty="0"/>
              <a:t>his can be used to correct or create a mutation</a:t>
            </a:r>
            <a:endParaRPr lang="en-US" b="1" dirty="0"/>
          </a:p>
        </p:txBody>
      </p:sp>
      <p:sp>
        <p:nvSpPr>
          <p:cNvPr id="10" name="TextBox 9"/>
          <p:cNvSpPr txBox="1"/>
          <p:nvPr/>
        </p:nvSpPr>
        <p:spPr>
          <a:xfrm>
            <a:off x="2238559" y="64200"/>
            <a:ext cx="7795846" cy="461665"/>
          </a:xfrm>
          <a:prstGeom prst="rect">
            <a:avLst/>
          </a:prstGeom>
          <a:noFill/>
        </p:spPr>
        <p:txBody>
          <a:bodyPr wrap="square" rtlCol="0">
            <a:spAutoFit/>
          </a:bodyPr>
          <a:lstStyle/>
          <a:p>
            <a:r>
              <a:rPr lang="en-US" sz="2400" dirty="0"/>
              <a:t>Using CRISPR/dCas9 “base editing” to alter C:G to T:A</a:t>
            </a:r>
            <a:endParaRPr lang="en-US" sz="2400" dirty="0"/>
          </a:p>
        </p:txBody>
      </p:sp>
      <p:sp>
        <p:nvSpPr>
          <p:cNvPr id="3" name="TextBox 2"/>
          <p:cNvSpPr txBox="1"/>
          <p:nvPr/>
        </p:nvSpPr>
        <p:spPr>
          <a:xfrm>
            <a:off x="1679689" y="913268"/>
            <a:ext cx="2556000" cy="1200329"/>
          </a:xfrm>
          <a:prstGeom prst="rect">
            <a:avLst/>
          </a:prstGeom>
          <a:noFill/>
          <a:ln>
            <a:solidFill>
              <a:srgbClr val="000000"/>
            </a:solidFill>
          </a:ln>
        </p:spPr>
        <p:txBody>
          <a:bodyPr wrap="square" rtlCol="0">
            <a:spAutoFit/>
          </a:bodyPr>
          <a:lstStyle/>
          <a:p>
            <a:pPr algn="ctr"/>
            <a:r>
              <a:rPr lang="en-US" b="1" dirty="0"/>
              <a:t>Cas9 with inactivated </a:t>
            </a:r>
            <a:r>
              <a:rPr lang="en-US" b="1"/>
              <a:t>nuclease (</a:t>
            </a:r>
            <a:r>
              <a:rPr lang="en-US" b="1" dirty="0"/>
              <a:t>dead.Cas9 or dCas9) linked to relevant enzyme    </a:t>
            </a:r>
            <a:endParaRPr lang="en-US" b="1" dirty="0"/>
          </a:p>
        </p:txBody>
      </p:sp>
      <p:cxnSp>
        <p:nvCxnSpPr>
          <p:cNvPr id="34" name="Straight Arrow Connector 33"/>
          <p:cNvCxnSpPr/>
          <p:nvPr/>
        </p:nvCxnSpPr>
        <p:spPr>
          <a:xfrm>
            <a:off x="2930474" y="2179959"/>
            <a:ext cx="0" cy="288000"/>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930474" y="4037905"/>
            <a:ext cx="0" cy="288000"/>
          </a:xfrm>
          <a:prstGeom prst="straightConnector1">
            <a:avLst/>
          </a:prstGeom>
          <a:ln w="38100" cmpd="sng">
            <a:solidFill>
              <a:srgbClr val="005200"/>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356779" y="1081469"/>
            <a:ext cx="1930353" cy="1117600"/>
          </a:xfrm>
          <a:prstGeom prst="ellipse">
            <a:avLst/>
          </a:prstGeom>
          <a:solidFill>
            <a:srgbClr val="94CEE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6415969" y="2027981"/>
            <a:ext cx="2179337" cy="315333"/>
          </a:xfrm>
          <a:custGeom>
            <a:avLst/>
            <a:gdLst>
              <a:gd name="connsiteX0" fmla="*/ 0 w 2179337"/>
              <a:gd name="connsiteY0" fmla="*/ 1254 h 315333"/>
              <a:gd name="connsiteX1" fmla="*/ 1896533 w 2179337"/>
              <a:gd name="connsiteY1" fmla="*/ 1254 h 315333"/>
              <a:gd name="connsiteX2" fmla="*/ 2032000 w 2179337"/>
              <a:gd name="connsiteY2" fmla="*/ 1254 h 315333"/>
              <a:gd name="connsiteX3" fmla="*/ 2116666 w 2179337"/>
              <a:gd name="connsiteY3" fmla="*/ 18187 h 315333"/>
              <a:gd name="connsiteX4" fmla="*/ 2167466 w 2179337"/>
              <a:gd name="connsiteY4" fmla="*/ 68987 h 315333"/>
              <a:gd name="connsiteX5" fmla="*/ 2065866 w 2179337"/>
              <a:gd name="connsiteY5" fmla="*/ 119787 h 315333"/>
              <a:gd name="connsiteX6" fmla="*/ 1117600 w 2179337"/>
              <a:gd name="connsiteY6" fmla="*/ 119787 h 315333"/>
              <a:gd name="connsiteX7" fmla="*/ 1049866 w 2179337"/>
              <a:gd name="connsiteY7" fmla="*/ 306054 h 315333"/>
              <a:gd name="connsiteX8" fmla="*/ 1727200 w 2179337"/>
              <a:gd name="connsiteY8" fmla="*/ 289121 h 315333"/>
              <a:gd name="connsiteX9" fmla="*/ 1727200 w 2179337"/>
              <a:gd name="connsiteY9" fmla="*/ 289121 h 31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337" h="315333">
                <a:moveTo>
                  <a:pt x="0" y="1254"/>
                </a:moveTo>
                <a:lnTo>
                  <a:pt x="1896533" y="1254"/>
                </a:lnTo>
                <a:cubicBezTo>
                  <a:pt x="2235200" y="1254"/>
                  <a:pt x="1995311" y="-1568"/>
                  <a:pt x="2032000" y="1254"/>
                </a:cubicBezTo>
                <a:cubicBezTo>
                  <a:pt x="2068689" y="4076"/>
                  <a:pt x="2094088" y="6898"/>
                  <a:pt x="2116666" y="18187"/>
                </a:cubicBezTo>
                <a:cubicBezTo>
                  <a:pt x="2139244" y="29476"/>
                  <a:pt x="2175933" y="52054"/>
                  <a:pt x="2167466" y="68987"/>
                </a:cubicBezTo>
                <a:cubicBezTo>
                  <a:pt x="2158999" y="85920"/>
                  <a:pt x="2240844" y="111320"/>
                  <a:pt x="2065866" y="119787"/>
                </a:cubicBezTo>
                <a:cubicBezTo>
                  <a:pt x="1890888" y="128254"/>
                  <a:pt x="1286933" y="88742"/>
                  <a:pt x="1117600" y="119787"/>
                </a:cubicBezTo>
                <a:cubicBezTo>
                  <a:pt x="948267" y="150832"/>
                  <a:pt x="948266" y="277832"/>
                  <a:pt x="1049866" y="306054"/>
                </a:cubicBezTo>
                <a:cubicBezTo>
                  <a:pt x="1151466" y="334276"/>
                  <a:pt x="1727200" y="289121"/>
                  <a:pt x="1727200" y="289121"/>
                </a:cubicBezTo>
                <a:lnTo>
                  <a:pt x="1727200" y="289121"/>
                </a:lnTo>
              </a:path>
            </a:pathLst>
          </a:custGeom>
          <a:ln w="38100" cmpd="dbl">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8246545" y="2163306"/>
            <a:ext cx="745066" cy="307777"/>
          </a:xfrm>
          <a:prstGeom prst="rect">
            <a:avLst/>
          </a:prstGeom>
          <a:noFill/>
        </p:spPr>
        <p:txBody>
          <a:bodyPr wrap="square" rtlCol="0">
            <a:spAutoFit/>
          </a:bodyPr>
          <a:lstStyle/>
          <a:p>
            <a:r>
              <a:rPr lang="en-US" sz="1400" dirty="0" err="1">
                <a:solidFill>
                  <a:srgbClr val="FF0000"/>
                </a:solidFill>
              </a:rPr>
              <a:t>gRNA</a:t>
            </a:r>
            <a:endParaRPr lang="en-US" sz="1400" dirty="0">
              <a:solidFill>
                <a:srgbClr val="FF0000"/>
              </a:solidFill>
            </a:endParaRPr>
          </a:p>
        </p:txBody>
      </p:sp>
      <p:sp>
        <p:nvSpPr>
          <p:cNvPr id="137" name="TextBox 136"/>
          <p:cNvSpPr txBox="1"/>
          <p:nvPr/>
        </p:nvSpPr>
        <p:spPr>
          <a:xfrm>
            <a:off x="4708735" y="1684666"/>
            <a:ext cx="220191" cy="215444"/>
          </a:xfrm>
          <a:prstGeom prst="rect">
            <a:avLst/>
          </a:prstGeom>
          <a:noFill/>
        </p:spPr>
        <p:txBody>
          <a:bodyPr wrap="square" rtlCol="0">
            <a:spAutoFit/>
          </a:bodyPr>
          <a:lstStyle/>
          <a:p>
            <a:r>
              <a:rPr lang="en-US" sz="800" b="1" dirty="0">
                <a:solidFill>
                  <a:schemeClr val="bg1"/>
                </a:solidFill>
              </a:rPr>
              <a:t>T</a:t>
            </a:r>
            <a:endParaRPr lang="en-US" sz="800" b="1" dirty="0">
              <a:solidFill>
                <a:schemeClr val="bg1"/>
              </a:solidFill>
            </a:endParaRPr>
          </a:p>
        </p:txBody>
      </p:sp>
      <p:sp>
        <p:nvSpPr>
          <p:cNvPr id="138" name="Rectangle 137"/>
          <p:cNvSpPr/>
          <p:nvPr/>
        </p:nvSpPr>
        <p:spPr>
          <a:xfrm flipV="1">
            <a:off x="6433561" y="1954467"/>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flipV="1">
            <a:off x="6936213" y="1953579"/>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flipV="1">
            <a:off x="7437081" y="1952691"/>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flipV="1">
            <a:off x="7565416" y="1951803"/>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flipV="1">
            <a:off x="7937052" y="1959677"/>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flipV="1">
            <a:off x="6683265" y="1953143"/>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flipV="1">
            <a:off x="6809819" y="1951365"/>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flipV="1">
            <a:off x="7691218" y="1951354"/>
            <a:ext cx="101602" cy="90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flipV="1">
            <a:off x="8180556" y="1954917"/>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flipV="1">
            <a:off x="8054905" y="1954917"/>
            <a:ext cx="101602" cy="90000"/>
          </a:xfrm>
          <a:prstGeom prst="rect">
            <a:avLst/>
          </a:prstGeom>
          <a:solidFill>
            <a:srgbClr val="FF000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flipV="1">
            <a:off x="7315198" y="1954917"/>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flipV="1">
            <a:off x="7189547" y="1954917"/>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flipV="1">
            <a:off x="6558572" y="1954917"/>
            <a:ext cx="101602" cy="9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V="1">
            <a:off x="6304719" y="1953190"/>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flipV="1">
            <a:off x="7060480" y="1953210"/>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flipV="1">
            <a:off x="7816224" y="1952336"/>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flipV="1">
            <a:off x="8296593" y="1955014"/>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flipV="1">
            <a:off x="8423144" y="1961546"/>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flipV="1">
            <a:off x="6179055" y="1954071"/>
            <a:ext cx="101602" cy="9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flipV="1">
            <a:off x="6054788" y="1956246"/>
            <a:ext cx="101602" cy="90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Hexagon 158"/>
          <p:cNvSpPr>
            <a:spLocks/>
          </p:cNvSpPr>
          <p:nvPr/>
        </p:nvSpPr>
        <p:spPr>
          <a:xfrm>
            <a:off x="7492290" y="1293162"/>
            <a:ext cx="963040" cy="552053"/>
          </a:xfrm>
          <a:prstGeom prst="hexagon">
            <a:avLst/>
          </a:prstGeom>
          <a:solidFill>
            <a:srgbClr val="F5FF85"/>
          </a:solidFill>
          <a:ln w="127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flipV="1">
            <a:off x="4776227" y="148567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flipV="1">
            <a:off x="4906399" y="163526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flipV="1">
            <a:off x="5538165" y="148567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flipV="1">
            <a:off x="5279619" y="148731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flipV="1">
            <a:off x="5415085" y="163759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flipV="1">
            <a:off x="7816312" y="148716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flipV="1">
            <a:off x="5668299" y="148385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flipV="1">
            <a:off x="6049667" y="148488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flipV="1">
            <a:off x="7069325" y="1492168"/>
            <a:ext cx="101602" cy="108000"/>
          </a:xfrm>
          <a:prstGeom prst="rect">
            <a:avLst/>
          </a:prstGeom>
          <a:solidFill>
            <a:srgbClr val="92D05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flipV="1">
            <a:off x="6309905" y="148488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flipV="1">
            <a:off x="8366247" y="148717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flipV="1">
            <a:off x="8493689" y="148717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flipV="1">
            <a:off x="9120218" y="14862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flipV="1">
            <a:off x="9247368" y="14862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flipV="1">
            <a:off x="9390539" y="148629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flipV="1">
            <a:off x="9876249" y="14862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flipV="1">
            <a:off x="6056763" y="16375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ectangle 176"/>
          <p:cNvSpPr/>
          <p:nvPr/>
        </p:nvSpPr>
        <p:spPr>
          <a:xfrm flipV="1">
            <a:off x="6435536" y="163581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ectangle 177"/>
          <p:cNvSpPr/>
          <p:nvPr/>
        </p:nvSpPr>
        <p:spPr>
          <a:xfrm flipV="1">
            <a:off x="6938188" y="163492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p:cNvSpPr/>
          <p:nvPr/>
        </p:nvSpPr>
        <p:spPr>
          <a:xfrm flipV="1">
            <a:off x="7439056" y="163404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p:cNvSpPr/>
          <p:nvPr/>
        </p:nvSpPr>
        <p:spPr>
          <a:xfrm flipV="1">
            <a:off x="7567391" y="163315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Rectangle 180"/>
          <p:cNvSpPr/>
          <p:nvPr/>
        </p:nvSpPr>
        <p:spPr>
          <a:xfrm flipV="1">
            <a:off x="7939027" y="163271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ectangle 181"/>
          <p:cNvSpPr/>
          <p:nvPr/>
        </p:nvSpPr>
        <p:spPr>
          <a:xfrm flipV="1">
            <a:off x="8608089" y="163672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flipV="1">
            <a:off x="8734635" y="16304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flipV="1">
            <a:off x="9514136" y="163762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ectangle 184"/>
          <p:cNvSpPr/>
          <p:nvPr/>
        </p:nvSpPr>
        <p:spPr>
          <a:xfrm flipV="1">
            <a:off x="4648787" y="148568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ectangle 185"/>
          <p:cNvSpPr/>
          <p:nvPr/>
        </p:nvSpPr>
        <p:spPr>
          <a:xfrm flipV="1">
            <a:off x="5031123" y="163537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ectangle 186"/>
          <p:cNvSpPr/>
          <p:nvPr/>
        </p:nvSpPr>
        <p:spPr>
          <a:xfrm flipV="1">
            <a:off x="5158570" y="163537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ectangle 187"/>
          <p:cNvSpPr/>
          <p:nvPr/>
        </p:nvSpPr>
        <p:spPr>
          <a:xfrm flipV="1">
            <a:off x="5795799" y="148568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ectangle 188"/>
          <p:cNvSpPr/>
          <p:nvPr/>
        </p:nvSpPr>
        <p:spPr>
          <a:xfrm flipV="1">
            <a:off x="5923243" y="163537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ectangle 189"/>
          <p:cNvSpPr/>
          <p:nvPr/>
        </p:nvSpPr>
        <p:spPr>
          <a:xfrm flipV="1">
            <a:off x="6559577" y="148747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flipV="1">
            <a:off x="6685240" y="163449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flipV="1">
            <a:off x="6811794" y="163271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flipV="1">
            <a:off x="7191453" y="1486591"/>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flipV="1">
            <a:off x="7317113" y="1484808"/>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flipV="1">
            <a:off x="8073129" y="1641560"/>
            <a:ext cx="144000" cy="180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p:cNvSpPr/>
          <p:nvPr/>
        </p:nvSpPr>
        <p:spPr>
          <a:xfrm flipV="1">
            <a:off x="8242578" y="1491786"/>
            <a:ext cx="101602" cy="108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p:cNvSpPr/>
          <p:nvPr/>
        </p:nvSpPr>
        <p:spPr>
          <a:xfrm flipV="1">
            <a:off x="8995337" y="148569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p:cNvSpPr/>
          <p:nvPr/>
        </p:nvSpPr>
        <p:spPr>
          <a:xfrm flipV="1">
            <a:off x="9631959" y="148569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p:cNvSpPr/>
          <p:nvPr/>
        </p:nvSpPr>
        <p:spPr>
          <a:xfrm flipV="1">
            <a:off x="9751384" y="148569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ectangle 199"/>
          <p:cNvSpPr/>
          <p:nvPr/>
        </p:nvSpPr>
        <p:spPr>
          <a:xfrm flipV="1">
            <a:off x="10006273" y="163538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Rectangle 200"/>
          <p:cNvSpPr/>
          <p:nvPr/>
        </p:nvSpPr>
        <p:spPr>
          <a:xfrm flipV="1">
            <a:off x="10133717" y="163537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ectangle 201"/>
          <p:cNvSpPr/>
          <p:nvPr/>
        </p:nvSpPr>
        <p:spPr>
          <a:xfrm flipV="1">
            <a:off x="8861356" y="163626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flipV="1">
            <a:off x="7693193" y="163270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ectangle 203"/>
          <p:cNvSpPr/>
          <p:nvPr/>
        </p:nvSpPr>
        <p:spPr>
          <a:xfrm flipV="1">
            <a:off x="4648751" y="163537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ectangle 204"/>
          <p:cNvSpPr/>
          <p:nvPr/>
        </p:nvSpPr>
        <p:spPr>
          <a:xfrm flipV="1">
            <a:off x="5031089"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ectangle 205"/>
          <p:cNvSpPr/>
          <p:nvPr/>
        </p:nvSpPr>
        <p:spPr>
          <a:xfrm flipV="1">
            <a:off x="5158537"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Rectangle 206"/>
          <p:cNvSpPr/>
          <p:nvPr/>
        </p:nvSpPr>
        <p:spPr>
          <a:xfrm flipV="1">
            <a:off x="5923213"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ectangle 207"/>
          <p:cNvSpPr/>
          <p:nvPr/>
        </p:nvSpPr>
        <p:spPr>
          <a:xfrm flipV="1">
            <a:off x="6686107" y="149014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ectangle 208"/>
          <p:cNvSpPr/>
          <p:nvPr/>
        </p:nvSpPr>
        <p:spPr>
          <a:xfrm flipV="1">
            <a:off x="6804649" y="149014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Rectangle 209"/>
          <p:cNvSpPr/>
          <p:nvPr/>
        </p:nvSpPr>
        <p:spPr>
          <a:xfrm flipV="1">
            <a:off x="7693210" y="149014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flipV="1">
            <a:off x="8867904"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ectangle 211"/>
          <p:cNvSpPr/>
          <p:nvPr/>
        </p:nvSpPr>
        <p:spPr>
          <a:xfrm flipV="1">
            <a:off x="10133734"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Rectangle 212"/>
          <p:cNvSpPr/>
          <p:nvPr/>
        </p:nvSpPr>
        <p:spPr>
          <a:xfrm flipV="1">
            <a:off x="10006292" y="1485689"/>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flipV="1">
            <a:off x="9751407" y="163537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flipV="1">
            <a:off x="9631989" y="163537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Rectangle 215"/>
          <p:cNvSpPr/>
          <p:nvPr/>
        </p:nvSpPr>
        <p:spPr>
          <a:xfrm flipV="1">
            <a:off x="8987061" y="163537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p:cNvSpPr/>
          <p:nvPr/>
        </p:nvSpPr>
        <p:spPr>
          <a:xfrm flipV="1">
            <a:off x="8235799" y="163626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Rectangle 217"/>
          <p:cNvSpPr/>
          <p:nvPr/>
        </p:nvSpPr>
        <p:spPr>
          <a:xfrm flipV="1">
            <a:off x="8065193" y="1433365"/>
            <a:ext cx="144000" cy="180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Rectangle 218"/>
          <p:cNvSpPr/>
          <p:nvPr/>
        </p:nvSpPr>
        <p:spPr>
          <a:xfrm flipV="1">
            <a:off x="7317173" y="163626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Rectangle 219"/>
          <p:cNvSpPr/>
          <p:nvPr/>
        </p:nvSpPr>
        <p:spPr>
          <a:xfrm flipV="1">
            <a:off x="7191522" y="163626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Rectangle 220"/>
          <p:cNvSpPr/>
          <p:nvPr/>
        </p:nvSpPr>
        <p:spPr>
          <a:xfrm flipV="1">
            <a:off x="6560547" y="163626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Rectangle 221"/>
          <p:cNvSpPr/>
          <p:nvPr/>
        </p:nvSpPr>
        <p:spPr>
          <a:xfrm flipV="1">
            <a:off x="5795892" y="163537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Rectangle 222"/>
          <p:cNvSpPr/>
          <p:nvPr/>
        </p:nvSpPr>
        <p:spPr>
          <a:xfrm flipV="1">
            <a:off x="4774668" y="163537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4" name="Rectangle 223"/>
          <p:cNvSpPr/>
          <p:nvPr/>
        </p:nvSpPr>
        <p:spPr>
          <a:xfrm flipV="1">
            <a:off x="4902114" y="148568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Rectangle 224"/>
          <p:cNvSpPr/>
          <p:nvPr/>
        </p:nvSpPr>
        <p:spPr>
          <a:xfrm flipV="1">
            <a:off x="5284452" y="163538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Rectangle 225"/>
          <p:cNvSpPr/>
          <p:nvPr/>
        </p:nvSpPr>
        <p:spPr>
          <a:xfrm flipV="1">
            <a:off x="5411899" y="148570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Rectangle 226"/>
          <p:cNvSpPr/>
          <p:nvPr/>
        </p:nvSpPr>
        <p:spPr>
          <a:xfrm flipV="1">
            <a:off x="5539346" y="163540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Rectangle 227"/>
          <p:cNvSpPr/>
          <p:nvPr/>
        </p:nvSpPr>
        <p:spPr>
          <a:xfrm flipV="1">
            <a:off x="5666793" y="163541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ectangle 228"/>
          <p:cNvSpPr/>
          <p:nvPr/>
        </p:nvSpPr>
        <p:spPr>
          <a:xfrm flipV="1">
            <a:off x="6181030" y="163542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p:cNvSpPr/>
          <p:nvPr/>
        </p:nvSpPr>
        <p:spPr>
          <a:xfrm flipV="1">
            <a:off x="6306694" y="163454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flipV="1">
            <a:off x="6432358" y="148753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Rectangle 231"/>
          <p:cNvSpPr/>
          <p:nvPr/>
        </p:nvSpPr>
        <p:spPr>
          <a:xfrm flipV="1">
            <a:off x="7062455" y="163456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ectangle 232"/>
          <p:cNvSpPr/>
          <p:nvPr/>
        </p:nvSpPr>
        <p:spPr>
          <a:xfrm flipV="1">
            <a:off x="7564216" y="148933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ectangle 233"/>
          <p:cNvSpPr/>
          <p:nvPr/>
        </p:nvSpPr>
        <p:spPr>
          <a:xfrm flipV="1">
            <a:off x="7443900" y="148844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flipV="1">
            <a:off x="7938527" y="1494537"/>
            <a:ext cx="101602" cy="108000"/>
          </a:xfrm>
          <a:prstGeom prst="rect">
            <a:avLst/>
          </a:prstGeom>
          <a:solidFill>
            <a:schemeClr val="accent6"/>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flipV="1">
            <a:off x="8736222" y="148666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flipV="1">
            <a:off x="7818199" y="163368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flipV="1">
            <a:off x="8360714" y="163636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Rectangle 238"/>
          <p:cNvSpPr/>
          <p:nvPr/>
        </p:nvSpPr>
        <p:spPr>
          <a:xfrm flipV="1">
            <a:off x="8487265" y="163102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Rectangle 239"/>
          <p:cNvSpPr/>
          <p:nvPr/>
        </p:nvSpPr>
        <p:spPr>
          <a:xfrm flipV="1">
            <a:off x="8612326" y="149024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flipV="1">
            <a:off x="9877254" y="163548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Rectangle 241"/>
          <p:cNvSpPr/>
          <p:nvPr/>
        </p:nvSpPr>
        <p:spPr>
          <a:xfrm flipV="1">
            <a:off x="9112883" y="163549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flipV="1">
            <a:off x="9240319" y="16355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flipV="1">
            <a:off x="9391505" y="163551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flipV="1">
            <a:off x="9510920" y="148582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flipV="1">
            <a:off x="6180948" y="148582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flipV="1">
            <a:off x="6934120" y="148665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TextBox 247"/>
          <p:cNvSpPr txBox="1"/>
          <p:nvPr/>
        </p:nvSpPr>
        <p:spPr>
          <a:xfrm>
            <a:off x="4579526" y="1432083"/>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249" name="TextBox 248"/>
          <p:cNvSpPr txBox="1"/>
          <p:nvPr/>
        </p:nvSpPr>
        <p:spPr>
          <a:xfrm>
            <a:off x="4581519" y="1575766"/>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250" name="TextBox 249"/>
          <p:cNvSpPr txBox="1"/>
          <p:nvPr/>
        </p:nvSpPr>
        <p:spPr>
          <a:xfrm>
            <a:off x="4709856" y="1426737"/>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252" name="TextBox 251"/>
          <p:cNvSpPr txBox="1"/>
          <p:nvPr/>
        </p:nvSpPr>
        <p:spPr>
          <a:xfrm>
            <a:off x="4708980" y="1578537"/>
            <a:ext cx="254018" cy="215444"/>
          </a:xfrm>
          <a:prstGeom prst="rect">
            <a:avLst/>
          </a:prstGeom>
          <a:noFill/>
        </p:spPr>
        <p:txBody>
          <a:bodyPr wrap="square" rtlCol="0">
            <a:spAutoFit/>
          </a:bodyPr>
          <a:lstStyle/>
          <a:p>
            <a:r>
              <a:rPr lang="en-US" sz="800" b="1" dirty="0">
                <a:solidFill>
                  <a:schemeClr val="bg1"/>
                </a:solidFill>
              </a:rPr>
              <a:t>T</a:t>
            </a:r>
          </a:p>
        </p:txBody>
      </p:sp>
      <p:sp>
        <p:nvSpPr>
          <p:cNvPr id="254" name="TextBox 253"/>
          <p:cNvSpPr txBox="1"/>
          <p:nvPr/>
        </p:nvSpPr>
        <p:spPr>
          <a:xfrm>
            <a:off x="7996909" y="1395411"/>
            <a:ext cx="264306" cy="261610"/>
          </a:xfrm>
          <a:prstGeom prst="rect">
            <a:avLst/>
          </a:prstGeom>
          <a:noFill/>
        </p:spPr>
        <p:txBody>
          <a:bodyPr wrap="square" rtlCol="0">
            <a:spAutoFit/>
          </a:bodyPr>
          <a:lstStyle/>
          <a:p>
            <a:r>
              <a:rPr lang="en-US" sz="1100" b="1" dirty="0">
                <a:solidFill>
                  <a:schemeClr val="bg1"/>
                </a:solidFill>
              </a:rPr>
              <a:t>C</a:t>
            </a:r>
            <a:endParaRPr lang="en-US" sz="1100" b="1" dirty="0">
              <a:solidFill>
                <a:schemeClr val="bg1"/>
              </a:solidFill>
            </a:endParaRPr>
          </a:p>
        </p:txBody>
      </p:sp>
      <p:sp>
        <p:nvSpPr>
          <p:cNvPr id="255" name="TextBox 254"/>
          <p:cNvSpPr txBox="1"/>
          <p:nvPr/>
        </p:nvSpPr>
        <p:spPr>
          <a:xfrm>
            <a:off x="8000512" y="1592355"/>
            <a:ext cx="274298" cy="261610"/>
          </a:xfrm>
          <a:prstGeom prst="rect">
            <a:avLst/>
          </a:prstGeom>
          <a:noFill/>
        </p:spPr>
        <p:txBody>
          <a:bodyPr wrap="square" rtlCol="0">
            <a:spAutoFit/>
          </a:bodyPr>
          <a:lstStyle/>
          <a:p>
            <a:r>
              <a:rPr lang="en-US" sz="1100" b="1" dirty="0">
                <a:solidFill>
                  <a:schemeClr val="bg1"/>
                </a:solidFill>
              </a:rPr>
              <a:t>G</a:t>
            </a:r>
            <a:endParaRPr lang="en-US" sz="1100" b="1" dirty="0">
              <a:solidFill>
                <a:schemeClr val="bg1"/>
              </a:solidFill>
            </a:endParaRPr>
          </a:p>
        </p:txBody>
      </p:sp>
      <p:cxnSp>
        <p:nvCxnSpPr>
          <p:cNvPr id="256" name="Straight Arrow Connector 255"/>
          <p:cNvCxnSpPr/>
          <p:nvPr/>
        </p:nvCxnSpPr>
        <p:spPr>
          <a:xfrm>
            <a:off x="6869120" y="1030515"/>
            <a:ext cx="146271" cy="220764"/>
          </a:xfrm>
          <a:prstGeom prst="straightConnector1">
            <a:avLst/>
          </a:prstGeom>
          <a:ln w="3175">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p:cNvCxnSpPr/>
          <p:nvPr/>
        </p:nvCxnSpPr>
        <p:spPr>
          <a:xfrm flipH="1">
            <a:off x="8317318" y="1008813"/>
            <a:ext cx="52289" cy="284348"/>
          </a:xfrm>
          <a:prstGeom prst="straightConnector1">
            <a:avLst/>
          </a:prstGeom>
          <a:ln w="3175">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flipV="1">
            <a:off x="4774248" y="282781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p:cNvSpPr/>
          <p:nvPr/>
        </p:nvSpPr>
        <p:spPr>
          <a:xfrm flipV="1">
            <a:off x="4904420" y="297740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Rectangle 252"/>
          <p:cNvSpPr/>
          <p:nvPr/>
        </p:nvSpPr>
        <p:spPr>
          <a:xfrm flipV="1">
            <a:off x="5536186" y="282781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flipV="1">
            <a:off x="5277640" y="282945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flipV="1">
            <a:off x="5413106" y="297972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flipV="1">
            <a:off x="7814333" y="282930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flipV="1">
            <a:off x="5666320" y="28259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flipV="1">
            <a:off x="6047688" y="282701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flipV="1">
            <a:off x="7067346" y="2834303"/>
            <a:ext cx="101602" cy="108000"/>
          </a:xfrm>
          <a:prstGeom prst="rect">
            <a:avLst/>
          </a:prstGeom>
          <a:solidFill>
            <a:srgbClr val="92D05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flipV="1">
            <a:off x="6307926" y="282701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Rectangle 264"/>
          <p:cNvSpPr/>
          <p:nvPr/>
        </p:nvSpPr>
        <p:spPr>
          <a:xfrm flipV="1">
            <a:off x="8432748" y="282930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flipV="1">
            <a:off x="8548315" y="282931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flipV="1">
            <a:off x="9198594" y="282842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flipV="1">
            <a:off x="9325744" y="282842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flipV="1">
            <a:off x="9468915" y="282842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flipV="1">
            <a:off x="9978375" y="282843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flipV="1">
            <a:off x="6054784" y="297973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flipV="1">
            <a:off x="6433557" y="297795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flipV="1">
            <a:off x="6936209" y="297706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V="1">
            <a:off x="7437077" y="297617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flipV="1">
            <a:off x="7565412" y="297528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flipV="1">
            <a:off x="7960798" y="297484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flipV="1">
            <a:off x="8686465" y="297885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flipV="1">
            <a:off x="8824886" y="298449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flipV="1">
            <a:off x="9592512" y="297975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V="1">
            <a:off x="4646808" y="282781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V="1">
            <a:off x="5029144" y="29775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ectangle 281"/>
          <p:cNvSpPr/>
          <p:nvPr/>
        </p:nvSpPr>
        <p:spPr>
          <a:xfrm flipV="1">
            <a:off x="5156591" y="297751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flipV="1">
            <a:off x="5793820" y="282781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flipV="1">
            <a:off x="5921264" y="297750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flipV="1">
            <a:off x="6557598" y="282960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flipV="1">
            <a:off x="6683261" y="2976628"/>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flipV="1">
            <a:off x="6809815" y="297485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flipV="1">
            <a:off x="7189474" y="2828726"/>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flipV="1">
            <a:off x="7315134" y="2826943"/>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flipV="1">
            <a:off x="8097898" y="3054945"/>
            <a:ext cx="144000" cy="180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flipV="1">
            <a:off x="8282332" y="2833921"/>
            <a:ext cx="101602" cy="108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ectangle 291"/>
          <p:cNvSpPr/>
          <p:nvPr/>
        </p:nvSpPr>
        <p:spPr>
          <a:xfrm flipV="1">
            <a:off x="9073713" y="282783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flipV="1">
            <a:off x="9710335" y="282783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flipV="1">
            <a:off x="9853510" y="282782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flipV="1">
            <a:off x="10108399" y="297751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flipV="1">
            <a:off x="10235843" y="297751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flipV="1">
            <a:off x="8951607" y="297840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flipV="1">
            <a:off x="7691214" y="297483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flipV="1">
            <a:off x="4646772" y="29775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ectangle 299"/>
          <p:cNvSpPr/>
          <p:nvPr/>
        </p:nvSpPr>
        <p:spPr>
          <a:xfrm flipV="1">
            <a:off x="5029110"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ectangle 300"/>
          <p:cNvSpPr/>
          <p:nvPr/>
        </p:nvSpPr>
        <p:spPr>
          <a:xfrm flipV="1">
            <a:off x="5156558"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flipV="1">
            <a:off x="5921234"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flipV="1">
            <a:off x="6684128" y="283228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flipV="1">
            <a:off x="6802670" y="283228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flipV="1">
            <a:off x="7691231" y="283228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flipV="1">
            <a:off x="8946280"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flipV="1">
            <a:off x="10235860"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flipV="1">
            <a:off x="10108418" y="282782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Rectangle 308"/>
          <p:cNvSpPr/>
          <p:nvPr/>
        </p:nvSpPr>
        <p:spPr>
          <a:xfrm flipV="1">
            <a:off x="9853533" y="29775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0" name="Rectangle 309"/>
          <p:cNvSpPr/>
          <p:nvPr/>
        </p:nvSpPr>
        <p:spPr>
          <a:xfrm flipV="1">
            <a:off x="9710365" y="29775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flipV="1">
            <a:off x="9077312" y="29775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ectangle 311"/>
          <p:cNvSpPr/>
          <p:nvPr/>
        </p:nvSpPr>
        <p:spPr>
          <a:xfrm flipV="1">
            <a:off x="8275553" y="29784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flipV="1">
            <a:off x="8098840" y="2710018"/>
            <a:ext cx="144000" cy="180000"/>
          </a:xfrm>
          <a:prstGeom prst="rect">
            <a:avLst/>
          </a:prstGeom>
          <a:solidFill>
            <a:srgbClr val="7030A0"/>
          </a:solid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flipV="1">
            <a:off x="7315194" y="29784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flipV="1">
            <a:off x="7189543" y="29784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flipV="1">
            <a:off x="6558568" y="2978402"/>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flipV="1">
            <a:off x="5793913" y="2977511"/>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flipV="1">
            <a:off x="4772689" y="297751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flipV="1">
            <a:off x="4900135" y="282782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flipV="1">
            <a:off x="5282473" y="297751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flipV="1">
            <a:off x="5409920" y="282783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flipV="1">
            <a:off x="5537367" y="297753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flipV="1">
            <a:off x="5664814" y="297754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flipV="1">
            <a:off x="6179051" y="297755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flipV="1">
            <a:off x="6304715" y="297667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flipV="1">
            <a:off x="6430379" y="282967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flipV="1">
            <a:off x="7060476" y="297669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ectangle 327"/>
          <p:cNvSpPr/>
          <p:nvPr/>
        </p:nvSpPr>
        <p:spPr>
          <a:xfrm flipV="1">
            <a:off x="7562237" y="28314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Rectangle 328"/>
          <p:cNvSpPr/>
          <p:nvPr/>
        </p:nvSpPr>
        <p:spPr>
          <a:xfrm flipV="1">
            <a:off x="7441921" y="283058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Rectangle 329"/>
          <p:cNvSpPr/>
          <p:nvPr/>
        </p:nvSpPr>
        <p:spPr>
          <a:xfrm flipV="1">
            <a:off x="7960299" y="2836672"/>
            <a:ext cx="101602" cy="108000"/>
          </a:xfrm>
          <a:prstGeom prst="rect">
            <a:avLst/>
          </a:prstGeom>
          <a:solidFill>
            <a:schemeClr val="accent6"/>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flipV="1">
            <a:off x="8814598" y="282880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flipV="1">
            <a:off x="7816220" y="297582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flipV="1">
            <a:off x="8403465" y="297849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flipV="1">
            <a:off x="8541891" y="29850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flipV="1">
            <a:off x="8678827" y="282050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ectangle 335"/>
          <p:cNvSpPr/>
          <p:nvPr/>
        </p:nvSpPr>
        <p:spPr>
          <a:xfrm flipV="1">
            <a:off x="9979380" y="297762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ectangle 336"/>
          <p:cNvSpPr/>
          <p:nvPr/>
        </p:nvSpPr>
        <p:spPr>
          <a:xfrm flipV="1">
            <a:off x="9203134" y="297762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flipV="1">
            <a:off x="9330570" y="297763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flipV="1">
            <a:off x="9469881" y="297764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flipV="1">
            <a:off x="9589296" y="282796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flipV="1">
            <a:off x="6178969" y="282796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flipV="1">
            <a:off x="6932141" y="282878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TextBox 342"/>
          <p:cNvSpPr txBox="1"/>
          <p:nvPr/>
        </p:nvSpPr>
        <p:spPr>
          <a:xfrm>
            <a:off x="4577547" y="2774218"/>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344" name="TextBox 343"/>
          <p:cNvSpPr txBox="1"/>
          <p:nvPr/>
        </p:nvSpPr>
        <p:spPr>
          <a:xfrm>
            <a:off x="4579540" y="2917901"/>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345" name="TextBox 344"/>
          <p:cNvSpPr txBox="1"/>
          <p:nvPr/>
        </p:nvSpPr>
        <p:spPr>
          <a:xfrm>
            <a:off x="4707877" y="2768872"/>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346" name="TextBox 345"/>
          <p:cNvSpPr txBox="1"/>
          <p:nvPr/>
        </p:nvSpPr>
        <p:spPr>
          <a:xfrm>
            <a:off x="4707001" y="2920672"/>
            <a:ext cx="254018" cy="215444"/>
          </a:xfrm>
          <a:prstGeom prst="rect">
            <a:avLst/>
          </a:prstGeom>
          <a:noFill/>
        </p:spPr>
        <p:txBody>
          <a:bodyPr wrap="square" rtlCol="0">
            <a:spAutoFit/>
          </a:bodyPr>
          <a:lstStyle/>
          <a:p>
            <a:r>
              <a:rPr lang="en-US" sz="800" b="1" dirty="0">
                <a:solidFill>
                  <a:schemeClr val="bg1"/>
                </a:solidFill>
              </a:rPr>
              <a:t>T</a:t>
            </a:r>
          </a:p>
        </p:txBody>
      </p:sp>
      <p:sp>
        <p:nvSpPr>
          <p:cNvPr id="347" name="TextBox 346"/>
          <p:cNvSpPr txBox="1"/>
          <p:nvPr/>
        </p:nvSpPr>
        <p:spPr>
          <a:xfrm>
            <a:off x="8045427" y="2666181"/>
            <a:ext cx="264306" cy="261610"/>
          </a:xfrm>
          <a:prstGeom prst="rect">
            <a:avLst/>
          </a:prstGeom>
          <a:noFill/>
        </p:spPr>
        <p:txBody>
          <a:bodyPr wrap="square" rtlCol="0">
            <a:spAutoFit/>
          </a:bodyPr>
          <a:lstStyle/>
          <a:p>
            <a:r>
              <a:rPr lang="en-US" sz="1100" b="1" dirty="0">
                <a:solidFill>
                  <a:schemeClr val="bg1"/>
                </a:solidFill>
              </a:rPr>
              <a:t>U</a:t>
            </a:r>
          </a:p>
        </p:txBody>
      </p:sp>
      <p:sp>
        <p:nvSpPr>
          <p:cNvPr id="348" name="TextBox 347"/>
          <p:cNvSpPr txBox="1"/>
          <p:nvPr/>
        </p:nvSpPr>
        <p:spPr>
          <a:xfrm>
            <a:off x="8039651" y="3016712"/>
            <a:ext cx="274298" cy="246221"/>
          </a:xfrm>
          <a:prstGeom prst="rect">
            <a:avLst/>
          </a:prstGeom>
          <a:noFill/>
        </p:spPr>
        <p:txBody>
          <a:bodyPr wrap="square" rtlCol="0">
            <a:spAutoFit/>
          </a:bodyPr>
          <a:lstStyle/>
          <a:p>
            <a:r>
              <a:rPr lang="en-US" sz="1000" b="1" dirty="0">
                <a:solidFill>
                  <a:schemeClr val="bg1"/>
                </a:solidFill>
              </a:rPr>
              <a:t>G</a:t>
            </a:r>
            <a:endParaRPr lang="en-US" sz="1000" b="1" dirty="0">
              <a:solidFill>
                <a:schemeClr val="bg1"/>
              </a:solidFill>
            </a:endParaRPr>
          </a:p>
        </p:txBody>
      </p:sp>
      <p:sp>
        <p:nvSpPr>
          <p:cNvPr id="349" name="Rectangle 348"/>
          <p:cNvSpPr/>
          <p:nvPr/>
        </p:nvSpPr>
        <p:spPr>
          <a:xfrm flipV="1">
            <a:off x="4784148" y="369494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a:xfrm flipV="1">
            <a:off x="4914320" y="384453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flipV="1">
            <a:off x="5546086" y="369494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ectangle 351"/>
          <p:cNvSpPr/>
          <p:nvPr/>
        </p:nvSpPr>
        <p:spPr>
          <a:xfrm flipV="1">
            <a:off x="5287540" y="369658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Rectangle 352"/>
          <p:cNvSpPr/>
          <p:nvPr/>
        </p:nvSpPr>
        <p:spPr>
          <a:xfrm flipV="1">
            <a:off x="5423006" y="384686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Rectangle 353"/>
          <p:cNvSpPr/>
          <p:nvPr/>
        </p:nvSpPr>
        <p:spPr>
          <a:xfrm flipV="1">
            <a:off x="7824233" y="369643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flipV="1">
            <a:off x="5676220" y="369312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ectangle 355"/>
          <p:cNvSpPr/>
          <p:nvPr/>
        </p:nvSpPr>
        <p:spPr>
          <a:xfrm flipV="1">
            <a:off x="6057588" y="369414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Rectangle 356"/>
          <p:cNvSpPr/>
          <p:nvPr/>
        </p:nvSpPr>
        <p:spPr>
          <a:xfrm flipV="1">
            <a:off x="7077246" y="3701435"/>
            <a:ext cx="101602" cy="108000"/>
          </a:xfrm>
          <a:prstGeom prst="rect">
            <a:avLst/>
          </a:prstGeom>
          <a:solidFill>
            <a:srgbClr val="92D05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Rectangle 357"/>
          <p:cNvSpPr/>
          <p:nvPr/>
        </p:nvSpPr>
        <p:spPr>
          <a:xfrm flipV="1">
            <a:off x="6317826" y="369415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flipV="1">
            <a:off x="8442648" y="369643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ectangle 359"/>
          <p:cNvSpPr/>
          <p:nvPr/>
        </p:nvSpPr>
        <p:spPr>
          <a:xfrm flipV="1">
            <a:off x="8558215" y="369644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Rectangle 360"/>
          <p:cNvSpPr/>
          <p:nvPr/>
        </p:nvSpPr>
        <p:spPr>
          <a:xfrm flipV="1">
            <a:off x="9208494" y="369555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Rectangle 361"/>
          <p:cNvSpPr/>
          <p:nvPr/>
        </p:nvSpPr>
        <p:spPr>
          <a:xfrm flipV="1">
            <a:off x="9335644" y="369555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flipV="1">
            <a:off x="9478815" y="369556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ectangle 363"/>
          <p:cNvSpPr/>
          <p:nvPr/>
        </p:nvSpPr>
        <p:spPr>
          <a:xfrm flipV="1">
            <a:off x="9988275" y="369556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Rectangle 364"/>
          <p:cNvSpPr/>
          <p:nvPr/>
        </p:nvSpPr>
        <p:spPr>
          <a:xfrm flipV="1">
            <a:off x="6064684" y="384686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Rectangle 365"/>
          <p:cNvSpPr/>
          <p:nvPr/>
        </p:nvSpPr>
        <p:spPr>
          <a:xfrm flipV="1">
            <a:off x="6443457" y="384508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flipV="1">
            <a:off x="6946109" y="384419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ectangle 367"/>
          <p:cNvSpPr/>
          <p:nvPr/>
        </p:nvSpPr>
        <p:spPr>
          <a:xfrm flipV="1">
            <a:off x="7446977" y="384330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flipV="1">
            <a:off x="7575312" y="384242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flipV="1">
            <a:off x="7970698" y="384198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flipV="1">
            <a:off x="8696365" y="384599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ectangle 371"/>
          <p:cNvSpPr/>
          <p:nvPr/>
        </p:nvSpPr>
        <p:spPr>
          <a:xfrm flipV="1">
            <a:off x="8834786" y="385162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Rectangle 372"/>
          <p:cNvSpPr/>
          <p:nvPr/>
        </p:nvSpPr>
        <p:spPr>
          <a:xfrm flipV="1">
            <a:off x="9602412" y="384688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Rectangle 373"/>
          <p:cNvSpPr/>
          <p:nvPr/>
        </p:nvSpPr>
        <p:spPr>
          <a:xfrm flipV="1">
            <a:off x="4656708" y="369494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flipV="1">
            <a:off x="5039044" y="384463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flipV="1">
            <a:off x="5166491" y="384464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Rectangle 376"/>
          <p:cNvSpPr/>
          <p:nvPr/>
        </p:nvSpPr>
        <p:spPr>
          <a:xfrm flipV="1">
            <a:off x="5803720" y="369495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8" name="Rectangle 377"/>
          <p:cNvSpPr/>
          <p:nvPr/>
        </p:nvSpPr>
        <p:spPr>
          <a:xfrm flipV="1">
            <a:off x="5931164" y="384464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flipV="1">
            <a:off x="6567498" y="3696739"/>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ectangle 379"/>
          <p:cNvSpPr/>
          <p:nvPr/>
        </p:nvSpPr>
        <p:spPr>
          <a:xfrm flipV="1">
            <a:off x="6693161" y="384376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Rectangle 380"/>
          <p:cNvSpPr/>
          <p:nvPr/>
        </p:nvSpPr>
        <p:spPr>
          <a:xfrm flipV="1">
            <a:off x="6819715" y="384198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2" name="Rectangle 381"/>
          <p:cNvSpPr/>
          <p:nvPr/>
        </p:nvSpPr>
        <p:spPr>
          <a:xfrm flipV="1">
            <a:off x="7199374" y="3695858"/>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flipV="1">
            <a:off x="7325034" y="3694075"/>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ectangle 383"/>
          <p:cNvSpPr/>
          <p:nvPr/>
        </p:nvSpPr>
        <p:spPr>
          <a:xfrm flipV="1">
            <a:off x="8107798" y="3922077"/>
            <a:ext cx="144000" cy="180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Rectangle 384"/>
          <p:cNvSpPr/>
          <p:nvPr/>
        </p:nvSpPr>
        <p:spPr>
          <a:xfrm flipV="1">
            <a:off x="8292232" y="3701053"/>
            <a:ext cx="101602" cy="108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Rectangle 385"/>
          <p:cNvSpPr/>
          <p:nvPr/>
        </p:nvSpPr>
        <p:spPr>
          <a:xfrm flipV="1">
            <a:off x="9083613" y="369496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flipV="1">
            <a:off x="9720235" y="3694962"/>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ectangle 387"/>
          <p:cNvSpPr/>
          <p:nvPr/>
        </p:nvSpPr>
        <p:spPr>
          <a:xfrm flipV="1">
            <a:off x="9863410" y="369496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Rectangle 388"/>
          <p:cNvSpPr/>
          <p:nvPr/>
        </p:nvSpPr>
        <p:spPr>
          <a:xfrm flipV="1">
            <a:off x="10118299" y="384464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Rectangle 389"/>
          <p:cNvSpPr/>
          <p:nvPr/>
        </p:nvSpPr>
        <p:spPr>
          <a:xfrm flipV="1">
            <a:off x="10245743" y="384464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flipV="1">
            <a:off x="8961507" y="384553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ectangle 391"/>
          <p:cNvSpPr/>
          <p:nvPr/>
        </p:nvSpPr>
        <p:spPr>
          <a:xfrm flipV="1">
            <a:off x="7701114" y="384197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Rectangle 392"/>
          <p:cNvSpPr/>
          <p:nvPr/>
        </p:nvSpPr>
        <p:spPr>
          <a:xfrm flipV="1">
            <a:off x="4656672" y="38446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4" name="Rectangle 393"/>
          <p:cNvSpPr/>
          <p:nvPr/>
        </p:nvSpPr>
        <p:spPr>
          <a:xfrm flipV="1">
            <a:off x="5039010"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flipV="1">
            <a:off x="5166458"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flipV="1">
            <a:off x="5931134"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flipV="1">
            <a:off x="6694028" y="369941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flipV="1">
            <a:off x="6812570" y="369941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flipV="1">
            <a:off x="7701131" y="369941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flipV="1">
            <a:off x="8956180"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Rectangle 400"/>
          <p:cNvSpPr/>
          <p:nvPr/>
        </p:nvSpPr>
        <p:spPr>
          <a:xfrm flipV="1">
            <a:off x="10245760"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Rectangle 401"/>
          <p:cNvSpPr/>
          <p:nvPr/>
        </p:nvSpPr>
        <p:spPr>
          <a:xfrm flipV="1">
            <a:off x="10118318" y="3694956"/>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flipV="1">
            <a:off x="9863433" y="38446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ectangle 403"/>
          <p:cNvSpPr/>
          <p:nvPr/>
        </p:nvSpPr>
        <p:spPr>
          <a:xfrm flipV="1">
            <a:off x="9720265" y="38446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Rectangle 404"/>
          <p:cNvSpPr/>
          <p:nvPr/>
        </p:nvSpPr>
        <p:spPr>
          <a:xfrm flipV="1">
            <a:off x="9087212" y="38446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Rectangle 405"/>
          <p:cNvSpPr/>
          <p:nvPr/>
        </p:nvSpPr>
        <p:spPr>
          <a:xfrm flipV="1">
            <a:off x="8285453" y="384553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flipV="1">
            <a:off x="8108740" y="3577150"/>
            <a:ext cx="144000" cy="18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ectangle 407"/>
          <p:cNvSpPr/>
          <p:nvPr/>
        </p:nvSpPr>
        <p:spPr>
          <a:xfrm flipV="1">
            <a:off x="7325094" y="384553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9" name="Rectangle 408"/>
          <p:cNvSpPr/>
          <p:nvPr/>
        </p:nvSpPr>
        <p:spPr>
          <a:xfrm flipV="1">
            <a:off x="7199443" y="384553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0" name="Rectangle 409"/>
          <p:cNvSpPr/>
          <p:nvPr/>
        </p:nvSpPr>
        <p:spPr>
          <a:xfrm flipV="1">
            <a:off x="6568468" y="3845534"/>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flipV="1">
            <a:off x="5803813" y="3844643"/>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ectangle 411"/>
          <p:cNvSpPr/>
          <p:nvPr/>
        </p:nvSpPr>
        <p:spPr>
          <a:xfrm flipV="1">
            <a:off x="4782589" y="384464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3" name="Rectangle 412"/>
          <p:cNvSpPr/>
          <p:nvPr/>
        </p:nvSpPr>
        <p:spPr>
          <a:xfrm flipV="1">
            <a:off x="4910035" y="369495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4" name="Rectangle 413"/>
          <p:cNvSpPr/>
          <p:nvPr/>
        </p:nvSpPr>
        <p:spPr>
          <a:xfrm flipV="1">
            <a:off x="5292373" y="384464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flipV="1">
            <a:off x="5419820" y="36949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ectangle 415"/>
          <p:cNvSpPr/>
          <p:nvPr/>
        </p:nvSpPr>
        <p:spPr>
          <a:xfrm flipV="1">
            <a:off x="5547267" y="384466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Rectangle 416"/>
          <p:cNvSpPr/>
          <p:nvPr/>
        </p:nvSpPr>
        <p:spPr>
          <a:xfrm flipV="1">
            <a:off x="5674714" y="384467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Rectangle 417"/>
          <p:cNvSpPr/>
          <p:nvPr/>
        </p:nvSpPr>
        <p:spPr>
          <a:xfrm flipV="1">
            <a:off x="6188951" y="384468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flipV="1">
            <a:off x="6314615" y="384380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ectangle 419"/>
          <p:cNvSpPr/>
          <p:nvPr/>
        </p:nvSpPr>
        <p:spPr>
          <a:xfrm flipV="1">
            <a:off x="6440279" y="369680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1" name="Rectangle 420"/>
          <p:cNvSpPr/>
          <p:nvPr/>
        </p:nvSpPr>
        <p:spPr>
          <a:xfrm flipV="1">
            <a:off x="7070376" y="384382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2" name="Rectangle 421"/>
          <p:cNvSpPr/>
          <p:nvPr/>
        </p:nvSpPr>
        <p:spPr>
          <a:xfrm flipV="1">
            <a:off x="7572137" y="369860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flipV="1">
            <a:off x="7451821" y="369771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ectangle 423"/>
          <p:cNvSpPr/>
          <p:nvPr/>
        </p:nvSpPr>
        <p:spPr>
          <a:xfrm flipV="1">
            <a:off x="7970199" y="3703804"/>
            <a:ext cx="101602" cy="108000"/>
          </a:xfrm>
          <a:prstGeom prst="rect">
            <a:avLst/>
          </a:prstGeom>
          <a:solidFill>
            <a:schemeClr val="accent6"/>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5" name="Rectangle 424"/>
          <p:cNvSpPr/>
          <p:nvPr/>
        </p:nvSpPr>
        <p:spPr>
          <a:xfrm flipV="1">
            <a:off x="8824498" y="369593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6" name="Rectangle 425"/>
          <p:cNvSpPr/>
          <p:nvPr/>
        </p:nvSpPr>
        <p:spPr>
          <a:xfrm flipV="1">
            <a:off x="7826120" y="384295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flipV="1">
            <a:off x="8413365" y="38456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ectangle 427"/>
          <p:cNvSpPr/>
          <p:nvPr/>
        </p:nvSpPr>
        <p:spPr>
          <a:xfrm flipV="1">
            <a:off x="8551791" y="385216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Rectangle 428"/>
          <p:cNvSpPr/>
          <p:nvPr/>
        </p:nvSpPr>
        <p:spPr>
          <a:xfrm flipV="1">
            <a:off x="8688727" y="368763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Rectangle 429"/>
          <p:cNvSpPr/>
          <p:nvPr/>
        </p:nvSpPr>
        <p:spPr>
          <a:xfrm flipV="1">
            <a:off x="9989280" y="384475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flipV="1">
            <a:off x="9213034" y="384476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ectangle 431"/>
          <p:cNvSpPr/>
          <p:nvPr/>
        </p:nvSpPr>
        <p:spPr>
          <a:xfrm flipV="1">
            <a:off x="9340470" y="384477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3" name="Rectangle 432"/>
          <p:cNvSpPr/>
          <p:nvPr/>
        </p:nvSpPr>
        <p:spPr>
          <a:xfrm flipV="1">
            <a:off x="9479781" y="3844779"/>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4" name="Rectangle 433"/>
          <p:cNvSpPr/>
          <p:nvPr/>
        </p:nvSpPr>
        <p:spPr>
          <a:xfrm flipV="1">
            <a:off x="9599196" y="369509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flipV="1">
            <a:off x="6188869" y="369509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ectangle 435"/>
          <p:cNvSpPr/>
          <p:nvPr/>
        </p:nvSpPr>
        <p:spPr>
          <a:xfrm flipV="1">
            <a:off x="6942041" y="369592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7" name="TextBox 436"/>
          <p:cNvSpPr txBox="1"/>
          <p:nvPr/>
        </p:nvSpPr>
        <p:spPr>
          <a:xfrm>
            <a:off x="4587447" y="3641350"/>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438" name="TextBox 437"/>
          <p:cNvSpPr txBox="1"/>
          <p:nvPr/>
        </p:nvSpPr>
        <p:spPr>
          <a:xfrm>
            <a:off x="4589440" y="3785033"/>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439" name="TextBox 438"/>
          <p:cNvSpPr txBox="1"/>
          <p:nvPr/>
        </p:nvSpPr>
        <p:spPr>
          <a:xfrm>
            <a:off x="4717777" y="3636004"/>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440" name="TextBox 439"/>
          <p:cNvSpPr txBox="1"/>
          <p:nvPr/>
        </p:nvSpPr>
        <p:spPr>
          <a:xfrm>
            <a:off x="4716901" y="3787804"/>
            <a:ext cx="254018" cy="215444"/>
          </a:xfrm>
          <a:prstGeom prst="rect">
            <a:avLst/>
          </a:prstGeom>
          <a:noFill/>
        </p:spPr>
        <p:txBody>
          <a:bodyPr wrap="square" rtlCol="0">
            <a:spAutoFit/>
          </a:bodyPr>
          <a:lstStyle/>
          <a:p>
            <a:r>
              <a:rPr lang="en-US" sz="800" b="1" dirty="0">
                <a:solidFill>
                  <a:schemeClr val="bg1"/>
                </a:solidFill>
              </a:rPr>
              <a:t>T</a:t>
            </a:r>
          </a:p>
        </p:txBody>
      </p:sp>
      <p:sp>
        <p:nvSpPr>
          <p:cNvPr id="441" name="TextBox 440"/>
          <p:cNvSpPr txBox="1"/>
          <p:nvPr/>
        </p:nvSpPr>
        <p:spPr>
          <a:xfrm>
            <a:off x="8055327" y="3533313"/>
            <a:ext cx="264306" cy="261610"/>
          </a:xfrm>
          <a:prstGeom prst="rect">
            <a:avLst/>
          </a:prstGeom>
          <a:noFill/>
        </p:spPr>
        <p:txBody>
          <a:bodyPr wrap="square" rtlCol="0">
            <a:spAutoFit/>
          </a:bodyPr>
          <a:lstStyle/>
          <a:p>
            <a:r>
              <a:rPr lang="en-US" sz="1100" b="1" dirty="0">
                <a:solidFill>
                  <a:schemeClr val="bg1"/>
                </a:solidFill>
              </a:rPr>
              <a:t>T</a:t>
            </a:r>
            <a:endParaRPr lang="en-US" sz="1100" b="1" dirty="0">
              <a:solidFill>
                <a:schemeClr val="bg1"/>
              </a:solidFill>
            </a:endParaRPr>
          </a:p>
        </p:txBody>
      </p:sp>
      <p:sp>
        <p:nvSpPr>
          <p:cNvPr id="442" name="TextBox 441"/>
          <p:cNvSpPr txBox="1"/>
          <p:nvPr/>
        </p:nvSpPr>
        <p:spPr>
          <a:xfrm>
            <a:off x="8049551" y="3883844"/>
            <a:ext cx="274298" cy="246221"/>
          </a:xfrm>
          <a:prstGeom prst="rect">
            <a:avLst/>
          </a:prstGeom>
          <a:noFill/>
        </p:spPr>
        <p:txBody>
          <a:bodyPr wrap="square" rtlCol="0">
            <a:spAutoFit/>
          </a:bodyPr>
          <a:lstStyle/>
          <a:p>
            <a:r>
              <a:rPr lang="en-US" sz="1000" b="1" dirty="0">
                <a:solidFill>
                  <a:schemeClr val="bg1"/>
                </a:solidFill>
              </a:rPr>
              <a:t>G</a:t>
            </a:r>
            <a:endParaRPr lang="en-US" sz="1000" b="1" dirty="0">
              <a:solidFill>
                <a:schemeClr val="bg1"/>
              </a:solidFill>
            </a:endParaRPr>
          </a:p>
        </p:txBody>
      </p:sp>
      <p:sp>
        <p:nvSpPr>
          <p:cNvPr id="443" name="Rectangle 442"/>
          <p:cNvSpPr/>
          <p:nvPr/>
        </p:nvSpPr>
        <p:spPr>
          <a:xfrm flipV="1">
            <a:off x="4817798" y="455445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ectangle 443"/>
          <p:cNvSpPr/>
          <p:nvPr/>
        </p:nvSpPr>
        <p:spPr>
          <a:xfrm flipV="1">
            <a:off x="4947970" y="4704039"/>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Rectangle 444"/>
          <p:cNvSpPr/>
          <p:nvPr/>
        </p:nvSpPr>
        <p:spPr>
          <a:xfrm flipV="1">
            <a:off x="5579736" y="455445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Rectangle 445"/>
          <p:cNvSpPr/>
          <p:nvPr/>
        </p:nvSpPr>
        <p:spPr>
          <a:xfrm flipV="1">
            <a:off x="5321190" y="455608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flipV="1">
            <a:off x="5456656" y="470636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ectangle 447"/>
          <p:cNvSpPr/>
          <p:nvPr/>
        </p:nvSpPr>
        <p:spPr>
          <a:xfrm flipV="1">
            <a:off x="7857883" y="455594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Rectangle 448"/>
          <p:cNvSpPr/>
          <p:nvPr/>
        </p:nvSpPr>
        <p:spPr>
          <a:xfrm flipV="1">
            <a:off x="5709870" y="455262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 name="Rectangle 449"/>
          <p:cNvSpPr/>
          <p:nvPr/>
        </p:nvSpPr>
        <p:spPr>
          <a:xfrm flipV="1">
            <a:off x="6091238" y="455365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flipV="1">
            <a:off x="7110896" y="4560939"/>
            <a:ext cx="101602" cy="108000"/>
          </a:xfrm>
          <a:prstGeom prst="rect">
            <a:avLst/>
          </a:prstGeom>
          <a:solidFill>
            <a:srgbClr val="92D05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ectangle 451"/>
          <p:cNvSpPr/>
          <p:nvPr/>
        </p:nvSpPr>
        <p:spPr>
          <a:xfrm flipV="1">
            <a:off x="6351476" y="455365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3" name="Rectangle 452"/>
          <p:cNvSpPr/>
          <p:nvPr/>
        </p:nvSpPr>
        <p:spPr>
          <a:xfrm flipV="1">
            <a:off x="8476298" y="455594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4" name="Rectangle 453"/>
          <p:cNvSpPr/>
          <p:nvPr/>
        </p:nvSpPr>
        <p:spPr>
          <a:xfrm flipV="1">
            <a:off x="8591865" y="4555946"/>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flipV="1">
            <a:off x="9242144" y="455505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ectangle 455"/>
          <p:cNvSpPr/>
          <p:nvPr/>
        </p:nvSpPr>
        <p:spPr>
          <a:xfrm flipV="1">
            <a:off x="9369294" y="455506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7" name="Rectangle 456"/>
          <p:cNvSpPr/>
          <p:nvPr/>
        </p:nvSpPr>
        <p:spPr>
          <a:xfrm flipV="1">
            <a:off x="9512465" y="455506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Rectangle 457"/>
          <p:cNvSpPr/>
          <p:nvPr/>
        </p:nvSpPr>
        <p:spPr>
          <a:xfrm flipV="1">
            <a:off x="10021925" y="455506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flipV="1">
            <a:off x="6098334" y="4706367"/>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ectangle 459"/>
          <p:cNvSpPr/>
          <p:nvPr/>
        </p:nvSpPr>
        <p:spPr>
          <a:xfrm flipV="1">
            <a:off x="6477107" y="4704588"/>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1" name="Rectangle 460"/>
          <p:cNvSpPr/>
          <p:nvPr/>
        </p:nvSpPr>
        <p:spPr>
          <a:xfrm flipV="1">
            <a:off x="6979759" y="4703700"/>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2" name="Rectangle 461"/>
          <p:cNvSpPr/>
          <p:nvPr/>
        </p:nvSpPr>
        <p:spPr>
          <a:xfrm flipV="1">
            <a:off x="7480627" y="4702812"/>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flipV="1">
            <a:off x="7608962" y="470192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ectangle 463"/>
          <p:cNvSpPr/>
          <p:nvPr/>
        </p:nvSpPr>
        <p:spPr>
          <a:xfrm flipV="1">
            <a:off x="8004348" y="4701485"/>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5" name="Rectangle 464"/>
          <p:cNvSpPr/>
          <p:nvPr/>
        </p:nvSpPr>
        <p:spPr>
          <a:xfrm flipV="1">
            <a:off x="8730015" y="4705494"/>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6" name="Rectangle 465"/>
          <p:cNvSpPr/>
          <p:nvPr/>
        </p:nvSpPr>
        <p:spPr>
          <a:xfrm flipV="1">
            <a:off x="8868436" y="4711133"/>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flipV="1">
            <a:off x="9636062" y="4706391"/>
            <a:ext cx="101602" cy="108000"/>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ectangle 467"/>
          <p:cNvSpPr/>
          <p:nvPr/>
        </p:nvSpPr>
        <p:spPr>
          <a:xfrm flipV="1">
            <a:off x="4690358" y="455445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9" name="Rectangle 468"/>
          <p:cNvSpPr/>
          <p:nvPr/>
        </p:nvSpPr>
        <p:spPr>
          <a:xfrm flipV="1">
            <a:off x="5072694" y="47041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0" name="Rectangle 469"/>
          <p:cNvSpPr/>
          <p:nvPr/>
        </p:nvSpPr>
        <p:spPr>
          <a:xfrm flipV="1">
            <a:off x="5200141" y="470414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flipV="1">
            <a:off x="5837370" y="455445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ectangle 471"/>
          <p:cNvSpPr/>
          <p:nvPr/>
        </p:nvSpPr>
        <p:spPr>
          <a:xfrm flipV="1">
            <a:off x="5964814" y="470414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Rectangle 472"/>
          <p:cNvSpPr/>
          <p:nvPr/>
        </p:nvSpPr>
        <p:spPr>
          <a:xfrm flipV="1">
            <a:off x="6601148" y="4556243"/>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Rectangle 473"/>
          <p:cNvSpPr/>
          <p:nvPr/>
        </p:nvSpPr>
        <p:spPr>
          <a:xfrm flipV="1">
            <a:off x="6726811" y="4703264"/>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flipV="1">
            <a:off x="6853365" y="470148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ectangle 475"/>
          <p:cNvSpPr/>
          <p:nvPr/>
        </p:nvSpPr>
        <p:spPr>
          <a:xfrm flipV="1">
            <a:off x="7233024" y="4555362"/>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Rectangle 476"/>
          <p:cNvSpPr/>
          <p:nvPr/>
        </p:nvSpPr>
        <p:spPr>
          <a:xfrm flipV="1">
            <a:off x="7358684" y="4553579"/>
            <a:ext cx="101602" cy="108000"/>
          </a:xfrm>
          <a:prstGeom prst="rect">
            <a:avLst/>
          </a:prstGeom>
          <a:solidFill>
            <a:srgbClr val="FF0000"/>
          </a:solidFill>
          <a:ln w="19050">
            <a:solidFill>
              <a:srgbClr val="A5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Rectangle 477"/>
          <p:cNvSpPr/>
          <p:nvPr/>
        </p:nvSpPr>
        <p:spPr>
          <a:xfrm flipV="1">
            <a:off x="8153323" y="4710331"/>
            <a:ext cx="144000" cy="180000"/>
          </a:xfrm>
          <a:prstGeom prst="rect">
            <a:avLst/>
          </a:prstGeom>
          <a:solidFill>
            <a:srgbClr val="92D050"/>
          </a:solidFill>
          <a:ln w="1905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flipV="1">
            <a:off x="8325882" y="4560557"/>
            <a:ext cx="101602" cy="108000"/>
          </a:xfrm>
          <a:prstGeom prst="rect">
            <a:avLst/>
          </a:prstGeom>
          <a:solidFill>
            <a:srgbClr val="FF0000"/>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ectangle 479"/>
          <p:cNvSpPr/>
          <p:nvPr/>
        </p:nvSpPr>
        <p:spPr>
          <a:xfrm flipV="1">
            <a:off x="9117263" y="4554467"/>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1" name="Rectangle 480"/>
          <p:cNvSpPr/>
          <p:nvPr/>
        </p:nvSpPr>
        <p:spPr>
          <a:xfrm flipV="1">
            <a:off x="9753885" y="4554466"/>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2" name="Rectangle 481"/>
          <p:cNvSpPr/>
          <p:nvPr/>
        </p:nvSpPr>
        <p:spPr>
          <a:xfrm flipV="1">
            <a:off x="9897060" y="455446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flipV="1">
            <a:off x="10151949" y="4704151"/>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ectangle 483"/>
          <p:cNvSpPr/>
          <p:nvPr/>
        </p:nvSpPr>
        <p:spPr>
          <a:xfrm flipV="1">
            <a:off x="10279393" y="470415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5" name="Rectangle 484"/>
          <p:cNvSpPr/>
          <p:nvPr/>
        </p:nvSpPr>
        <p:spPr>
          <a:xfrm flipV="1">
            <a:off x="8995157" y="4705040"/>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6" name="Rectangle 485"/>
          <p:cNvSpPr/>
          <p:nvPr/>
        </p:nvSpPr>
        <p:spPr>
          <a:xfrm flipV="1">
            <a:off x="7734764" y="4701475"/>
            <a:ext cx="101602" cy="108000"/>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flipV="1">
            <a:off x="4690322" y="470414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ectangle 487"/>
          <p:cNvSpPr/>
          <p:nvPr/>
        </p:nvSpPr>
        <p:spPr>
          <a:xfrm flipV="1">
            <a:off x="5072660"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9" name="Rectangle 488"/>
          <p:cNvSpPr/>
          <p:nvPr/>
        </p:nvSpPr>
        <p:spPr>
          <a:xfrm flipV="1">
            <a:off x="5200108"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0" name="Rectangle 489"/>
          <p:cNvSpPr/>
          <p:nvPr/>
        </p:nvSpPr>
        <p:spPr>
          <a:xfrm flipV="1">
            <a:off x="5964784"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flipV="1">
            <a:off x="6727678" y="45589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ectangle 491"/>
          <p:cNvSpPr/>
          <p:nvPr/>
        </p:nvSpPr>
        <p:spPr>
          <a:xfrm flipV="1">
            <a:off x="6846220" y="45589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3" name="Rectangle 492"/>
          <p:cNvSpPr/>
          <p:nvPr/>
        </p:nvSpPr>
        <p:spPr>
          <a:xfrm flipV="1">
            <a:off x="7734781" y="455891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4" name="Rectangle 493"/>
          <p:cNvSpPr/>
          <p:nvPr/>
        </p:nvSpPr>
        <p:spPr>
          <a:xfrm flipV="1">
            <a:off x="8989830"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flipV="1">
            <a:off x="10279410"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ectangle 495"/>
          <p:cNvSpPr/>
          <p:nvPr/>
        </p:nvSpPr>
        <p:spPr>
          <a:xfrm flipV="1">
            <a:off x="10151968" y="4554460"/>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7" name="Rectangle 496"/>
          <p:cNvSpPr/>
          <p:nvPr/>
        </p:nvSpPr>
        <p:spPr>
          <a:xfrm flipV="1">
            <a:off x="9897083" y="470414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8" name="Rectangle 497"/>
          <p:cNvSpPr/>
          <p:nvPr/>
        </p:nvSpPr>
        <p:spPr>
          <a:xfrm flipV="1">
            <a:off x="9753915" y="470414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flipV="1">
            <a:off x="9120862" y="470414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ectangle 499"/>
          <p:cNvSpPr/>
          <p:nvPr/>
        </p:nvSpPr>
        <p:spPr>
          <a:xfrm flipV="1">
            <a:off x="8319103" y="4705038"/>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1" name="Rectangle 500"/>
          <p:cNvSpPr/>
          <p:nvPr/>
        </p:nvSpPr>
        <p:spPr>
          <a:xfrm flipV="1">
            <a:off x="8142390" y="4496029"/>
            <a:ext cx="144000" cy="180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2" name="Rectangle 501"/>
          <p:cNvSpPr/>
          <p:nvPr/>
        </p:nvSpPr>
        <p:spPr>
          <a:xfrm flipV="1">
            <a:off x="7358744" y="4705038"/>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3" name="Rectangle 502"/>
          <p:cNvSpPr/>
          <p:nvPr/>
        </p:nvSpPr>
        <p:spPr>
          <a:xfrm flipV="1">
            <a:off x="7233093" y="4705038"/>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4" name="Rectangle 503"/>
          <p:cNvSpPr/>
          <p:nvPr/>
        </p:nvSpPr>
        <p:spPr>
          <a:xfrm flipV="1">
            <a:off x="6602118" y="4705038"/>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5" name="Rectangle 504"/>
          <p:cNvSpPr/>
          <p:nvPr/>
        </p:nvSpPr>
        <p:spPr>
          <a:xfrm flipV="1">
            <a:off x="5837463" y="4704147"/>
            <a:ext cx="101602" cy="108000"/>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6" name="Rectangle 505"/>
          <p:cNvSpPr/>
          <p:nvPr/>
        </p:nvSpPr>
        <p:spPr>
          <a:xfrm flipV="1">
            <a:off x="4816239" y="470414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p:cNvSpPr/>
          <p:nvPr/>
        </p:nvSpPr>
        <p:spPr>
          <a:xfrm flipV="1">
            <a:off x="4943685" y="455445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Rectangle 507"/>
          <p:cNvSpPr/>
          <p:nvPr/>
        </p:nvSpPr>
        <p:spPr>
          <a:xfrm flipV="1">
            <a:off x="5326023" y="470415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Rectangle 508"/>
          <p:cNvSpPr/>
          <p:nvPr/>
        </p:nvSpPr>
        <p:spPr>
          <a:xfrm flipV="1">
            <a:off x="5453470" y="455447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0" name="Rectangle 509"/>
          <p:cNvSpPr/>
          <p:nvPr/>
        </p:nvSpPr>
        <p:spPr>
          <a:xfrm flipV="1">
            <a:off x="5580917" y="470417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p:cNvSpPr/>
          <p:nvPr/>
        </p:nvSpPr>
        <p:spPr>
          <a:xfrm flipV="1">
            <a:off x="5708364" y="470418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p:cNvSpPr/>
          <p:nvPr/>
        </p:nvSpPr>
        <p:spPr>
          <a:xfrm flipV="1">
            <a:off x="6222601" y="470419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Rectangle 512"/>
          <p:cNvSpPr/>
          <p:nvPr/>
        </p:nvSpPr>
        <p:spPr>
          <a:xfrm flipV="1">
            <a:off x="6348265" y="470331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4" name="Rectangle 513"/>
          <p:cNvSpPr/>
          <p:nvPr/>
        </p:nvSpPr>
        <p:spPr>
          <a:xfrm flipV="1">
            <a:off x="6473929" y="455630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Rectangle 514"/>
          <p:cNvSpPr/>
          <p:nvPr/>
        </p:nvSpPr>
        <p:spPr>
          <a:xfrm flipV="1">
            <a:off x="7104026" y="4703331"/>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p:cNvSpPr/>
          <p:nvPr/>
        </p:nvSpPr>
        <p:spPr>
          <a:xfrm flipV="1">
            <a:off x="7605787" y="455810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Rectangle 516"/>
          <p:cNvSpPr/>
          <p:nvPr/>
        </p:nvSpPr>
        <p:spPr>
          <a:xfrm flipV="1">
            <a:off x="7485471" y="455721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8" name="Rectangle 517"/>
          <p:cNvSpPr/>
          <p:nvPr/>
        </p:nvSpPr>
        <p:spPr>
          <a:xfrm flipV="1">
            <a:off x="8003849" y="4563308"/>
            <a:ext cx="101602" cy="108000"/>
          </a:xfrm>
          <a:prstGeom prst="rect">
            <a:avLst/>
          </a:prstGeom>
          <a:solidFill>
            <a:schemeClr val="accent6"/>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Rectangle 518"/>
          <p:cNvSpPr/>
          <p:nvPr/>
        </p:nvSpPr>
        <p:spPr>
          <a:xfrm flipV="1">
            <a:off x="8858148" y="4555440"/>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p:cNvSpPr/>
          <p:nvPr/>
        </p:nvSpPr>
        <p:spPr>
          <a:xfrm flipV="1">
            <a:off x="7859770" y="470245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Rectangle 520"/>
          <p:cNvSpPr/>
          <p:nvPr/>
        </p:nvSpPr>
        <p:spPr>
          <a:xfrm flipV="1">
            <a:off x="8447015" y="470513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2" name="Rectangle 521"/>
          <p:cNvSpPr/>
          <p:nvPr/>
        </p:nvSpPr>
        <p:spPr>
          <a:xfrm flipV="1">
            <a:off x="8585441" y="471166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3" name="Rectangle 522"/>
          <p:cNvSpPr/>
          <p:nvPr/>
        </p:nvSpPr>
        <p:spPr>
          <a:xfrm flipV="1">
            <a:off x="8722377" y="4547142"/>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4" name="Rectangle 523"/>
          <p:cNvSpPr/>
          <p:nvPr/>
        </p:nvSpPr>
        <p:spPr>
          <a:xfrm flipV="1">
            <a:off x="10022930" y="4704256"/>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5" name="Rectangle 524"/>
          <p:cNvSpPr/>
          <p:nvPr/>
        </p:nvSpPr>
        <p:spPr>
          <a:xfrm flipV="1">
            <a:off x="9246684" y="470426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6" name="Rectangle 525"/>
          <p:cNvSpPr/>
          <p:nvPr/>
        </p:nvSpPr>
        <p:spPr>
          <a:xfrm flipV="1">
            <a:off x="9374120" y="4704274"/>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7" name="Rectangle 526"/>
          <p:cNvSpPr/>
          <p:nvPr/>
        </p:nvSpPr>
        <p:spPr>
          <a:xfrm flipV="1">
            <a:off x="9513431" y="4704283"/>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8" name="Rectangle 527"/>
          <p:cNvSpPr/>
          <p:nvPr/>
        </p:nvSpPr>
        <p:spPr>
          <a:xfrm flipV="1">
            <a:off x="9632846" y="4554597"/>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9" name="Rectangle 528"/>
          <p:cNvSpPr/>
          <p:nvPr/>
        </p:nvSpPr>
        <p:spPr>
          <a:xfrm flipV="1">
            <a:off x="6222519" y="4554598"/>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Rectangle 529"/>
          <p:cNvSpPr/>
          <p:nvPr/>
        </p:nvSpPr>
        <p:spPr>
          <a:xfrm flipV="1">
            <a:off x="6975691" y="4555425"/>
            <a:ext cx="101602" cy="10800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TextBox 530"/>
          <p:cNvSpPr txBox="1"/>
          <p:nvPr/>
        </p:nvSpPr>
        <p:spPr>
          <a:xfrm>
            <a:off x="4621097" y="4500854"/>
            <a:ext cx="274298" cy="215444"/>
          </a:xfrm>
          <a:prstGeom prst="rect">
            <a:avLst/>
          </a:prstGeom>
          <a:noFill/>
        </p:spPr>
        <p:txBody>
          <a:bodyPr wrap="square" rtlCol="0">
            <a:spAutoFit/>
          </a:bodyPr>
          <a:lstStyle/>
          <a:p>
            <a:r>
              <a:rPr lang="en-US" sz="800" b="1" dirty="0">
                <a:solidFill>
                  <a:schemeClr val="bg1"/>
                </a:solidFill>
              </a:rPr>
              <a:t>G</a:t>
            </a:r>
            <a:endParaRPr lang="en-US" sz="800" b="1" dirty="0">
              <a:solidFill>
                <a:schemeClr val="bg1"/>
              </a:solidFill>
            </a:endParaRPr>
          </a:p>
        </p:txBody>
      </p:sp>
      <p:sp>
        <p:nvSpPr>
          <p:cNvPr id="532" name="TextBox 531"/>
          <p:cNvSpPr txBox="1"/>
          <p:nvPr/>
        </p:nvSpPr>
        <p:spPr>
          <a:xfrm>
            <a:off x="4623090" y="4644537"/>
            <a:ext cx="254018" cy="215444"/>
          </a:xfrm>
          <a:prstGeom prst="rect">
            <a:avLst/>
          </a:prstGeom>
          <a:noFill/>
        </p:spPr>
        <p:txBody>
          <a:bodyPr wrap="square" rtlCol="0">
            <a:spAutoFit/>
          </a:bodyPr>
          <a:lstStyle/>
          <a:p>
            <a:r>
              <a:rPr lang="en-US" sz="800" b="1" dirty="0">
                <a:solidFill>
                  <a:schemeClr val="bg1"/>
                </a:solidFill>
              </a:rPr>
              <a:t>C</a:t>
            </a:r>
            <a:endParaRPr lang="en-US" sz="800" b="1" dirty="0">
              <a:solidFill>
                <a:schemeClr val="bg1"/>
              </a:solidFill>
            </a:endParaRPr>
          </a:p>
        </p:txBody>
      </p:sp>
      <p:sp>
        <p:nvSpPr>
          <p:cNvPr id="533" name="TextBox 532"/>
          <p:cNvSpPr txBox="1"/>
          <p:nvPr/>
        </p:nvSpPr>
        <p:spPr>
          <a:xfrm>
            <a:off x="4751427" y="4495508"/>
            <a:ext cx="254018" cy="215444"/>
          </a:xfrm>
          <a:prstGeom prst="rect">
            <a:avLst/>
          </a:prstGeom>
          <a:noFill/>
        </p:spPr>
        <p:txBody>
          <a:bodyPr wrap="square" rtlCol="0">
            <a:spAutoFit/>
          </a:bodyPr>
          <a:lstStyle/>
          <a:p>
            <a:r>
              <a:rPr lang="en-US" sz="800" b="1" dirty="0">
                <a:solidFill>
                  <a:schemeClr val="bg1"/>
                </a:solidFill>
              </a:rPr>
              <a:t>A</a:t>
            </a:r>
            <a:endParaRPr lang="en-US" sz="800" b="1" dirty="0">
              <a:solidFill>
                <a:schemeClr val="bg1"/>
              </a:solidFill>
            </a:endParaRPr>
          </a:p>
        </p:txBody>
      </p:sp>
      <p:sp>
        <p:nvSpPr>
          <p:cNvPr id="534" name="TextBox 533"/>
          <p:cNvSpPr txBox="1"/>
          <p:nvPr/>
        </p:nvSpPr>
        <p:spPr>
          <a:xfrm>
            <a:off x="4750551" y="4647308"/>
            <a:ext cx="254018" cy="215444"/>
          </a:xfrm>
          <a:prstGeom prst="rect">
            <a:avLst/>
          </a:prstGeom>
          <a:noFill/>
        </p:spPr>
        <p:txBody>
          <a:bodyPr wrap="square" rtlCol="0">
            <a:spAutoFit/>
          </a:bodyPr>
          <a:lstStyle/>
          <a:p>
            <a:r>
              <a:rPr lang="en-US" sz="800" b="1" dirty="0">
                <a:solidFill>
                  <a:schemeClr val="bg1"/>
                </a:solidFill>
              </a:rPr>
              <a:t>T</a:t>
            </a:r>
          </a:p>
        </p:txBody>
      </p:sp>
      <p:sp>
        <p:nvSpPr>
          <p:cNvPr id="535" name="TextBox 534"/>
          <p:cNvSpPr txBox="1"/>
          <p:nvPr/>
        </p:nvSpPr>
        <p:spPr>
          <a:xfrm>
            <a:off x="8088977" y="4452192"/>
            <a:ext cx="264306" cy="261610"/>
          </a:xfrm>
          <a:prstGeom prst="rect">
            <a:avLst/>
          </a:prstGeom>
          <a:noFill/>
        </p:spPr>
        <p:txBody>
          <a:bodyPr wrap="square" rtlCol="0">
            <a:spAutoFit/>
          </a:bodyPr>
          <a:lstStyle/>
          <a:p>
            <a:r>
              <a:rPr lang="en-US" sz="1100" b="1" dirty="0">
                <a:solidFill>
                  <a:schemeClr val="bg1"/>
                </a:solidFill>
              </a:rPr>
              <a:t>T</a:t>
            </a:r>
            <a:endParaRPr lang="en-US" sz="1100" b="1" dirty="0">
              <a:solidFill>
                <a:schemeClr val="bg1"/>
              </a:solidFill>
            </a:endParaRPr>
          </a:p>
        </p:txBody>
      </p:sp>
      <p:sp>
        <p:nvSpPr>
          <p:cNvPr id="536" name="TextBox 535"/>
          <p:cNvSpPr txBox="1"/>
          <p:nvPr/>
        </p:nvSpPr>
        <p:spPr>
          <a:xfrm>
            <a:off x="8083201" y="4672098"/>
            <a:ext cx="274298" cy="246221"/>
          </a:xfrm>
          <a:prstGeom prst="rect">
            <a:avLst/>
          </a:prstGeom>
          <a:noFill/>
        </p:spPr>
        <p:txBody>
          <a:bodyPr wrap="square" rtlCol="0">
            <a:spAutoFit/>
          </a:bodyPr>
          <a:lstStyle/>
          <a:p>
            <a:r>
              <a:rPr lang="en-US" sz="1000" b="1" dirty="0">
                <a:solidFill>
                  <a:schemeClr val="bg1"/>
                </a:solidFill>
              </a:rPr>
              <a:t>A</a:t>
            </a:r>
          </a:p>
        </p:txBody>
      </p:sp>
      <p:sp>
        <p:nvSpPr>
          <p:cNvPr id="2" name="TextBox 1"/>
          <p:cNvSpPr txBox="1"/>
          <p:nvPr/>
        </p:nvSpPr>
        <p:spPr>
          <a:xfrm>
            <a:off x="1608249" y="6143627"/>
            <a:ext cx="8988311" cy="369332"/>
          </a:xfrm>
          <a:prstGeom prst="rect">
            <a:avLst/>
          </a:prstGeom>
          <a:noFill/>
          <a:ln>
            <a:solidFill>
              <a:srgbClr val="000080"/>
            </a:solidFill>
          </a:ln>
        </p:spPr>
        <p:txBody>
          <a:bodyPr wrap="square" rtlCol="0">
            <a:spAutoFit/>
          </a:bodyPr>
          <a:lstStyle/>
          <a:p>
            <a:r>
              <a:rPr lang="en-US" b="1"/>
              <a:t>About </a:t>
            </a:r>
            <a:r>
              <a:rPr lang="en-US" b="1"/>
              <a:t>50% of </a:t>
            </a:r>
            <a:r>
              <a:rPr lang="en-US" b="1"/>
              <a:t>simple inherited </a:t>
            </a:r>
            <a:r>
              <a:rPr lang="en-US" b="1"/>
              <a:t>diseases are due to single base pair substitutions  </a:t>
            </a:r>
          </a:p>
        </p:txBody>
      </p:sp>
    </p:spTree>
    <p:extLst>
      <p:ext uri="{BB962C8B-B14F-4D97-AF65-F5344CB8AC3E}">
        <p14:creationId xmlns:p14="http://schemas.microsoft.com/office/powerpoint/2010/main" val="169246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9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0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0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0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0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1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1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1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1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1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1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1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1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2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2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2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2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2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2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2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2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2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3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3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3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3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3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3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3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3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3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3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4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4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4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4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4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4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4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4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4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4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50"/>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51"/>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5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53"/>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5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55"/>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56"/>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57"/>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58"/>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59"/>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36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361"/>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36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36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36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365"/>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366"/>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67"/>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368"/>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69"/>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70"/>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71"/>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372"/>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7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74"/>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7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7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7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378"/>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379"/>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80"/>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381"/>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82"/>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83"/>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84"/>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385"/>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386"/>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387"/>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388"/>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389"/>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390"/>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39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392"/>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393"/>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394"/>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395"/>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396"/>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397"/>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398"/>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399"/>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400"/>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401"/>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402"/>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403"/>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404"/>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405"/>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406"/>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407"/>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408"/>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409"/>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410"/>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411"/>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412"/>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41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414"/>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415"/>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41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417"/>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41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419"/>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420"/>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421"/>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422"/>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423"/>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424"/>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425"/>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426"/>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427"/>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428"/>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429"/>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430"/>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431"/>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432"/>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433"/>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434"/>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435"/>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436"/>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437"/>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438"/>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439"/>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440"/>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441"/>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442"/>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4"/>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34"/>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nodeType="clickEffect">
                                  <p:stCondLst>
                                    <p:cond delay="0"/>
                                  </p:stCondLst>
                                  <p:childTnLst>
                                    <p:set>
                                      <p:cBhvr>
                                        <p:cTn id="388" dur="1" fill="hold">
                                          <p:stCondLst>
                                            <p:cond delay="0"/>
                                          </p:stCondLst>
                                        </p:cTn>
                                        <p:tgtEl>
                                          <p:spTgt spid="8"/>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9"/>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443"/>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444"/>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445"/>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446"/>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447"/>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448"/>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449"/>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450"/>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451"/>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452"/>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453"/>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454"/>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455"/>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456"/>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457"/>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458"/>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459"/>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460"/>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461"/>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462"/>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463"/>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464"/>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465"/>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466"/>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467"/>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468"/>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469"/>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470"/>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471"/>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472"/>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473"/>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474"/>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475"/>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476"/>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477"/>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478"/>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479"/>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480"/>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481"/>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482"/>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483"/>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484"/>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485"/>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486"/>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487"/>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488"/>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489"/>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490"/>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491"/>
                                        </p:tgtEl>
                                        <p:attrNameLst>
                                          <p:attrName>style.visibility</p:attrName>
                                        </p:attrNameLst>
                                      </p:cBhvr>
                                      <p:to>
                                        <p:strVal val="visible"/>
                                      </p:to>
                                    </p:set>
                                  </p:childTnLst>
                                </p:cTn>
                              </p:par>
                              <p:par>
                                <p:cTn id="489" presetID="1" presetClass="entr" presetSubtype="0" fill="hold" grpId="0" nodeType="withEffect">
                                  <p:stCondLst>
                                    <p:cond delay="0"/>
                                  </p:stCondLst>
                                  <p:childTnLst>
                                    <p:set>
                                      <p:cBhvr>
                                        <p:cTn id="490" dur="1" fill="hold">
                                          <p:stCondLst>
                                            <p:cond delay="0"/>
                                          </p:stCondLst>
                                        </p:cTn>
                                        <p:tgtEl>
                                          <p:spTgt spid="492"/>
                                        </p:tgtEl>
                                        <p:attrNameLst>
                                          <p:attrName>style.visibility</p:attrName>
                                        </p:attrNameLst>
                                      </p:cBhvr>
                                      <p:to>
                                        <p:strVal val="visible"/>
                                      </p:to>
                                    </p:set>
                                  </p:childTnLst>
                                </p:cTn>
                              </p:par>
                              <p:par>
                                <p:cTn id="491" presetID="1" presetClass="entr" presetSubtype="0" fill="hold" grpId="0" nodeType="withEffect">
                                  <p:stCondLst>
                                    <p:cond delay="0"/>
                                  </p:stCondLst>
                                  <p:childTnLst>
                                    <p:set>
                                      <p:cBhvr>
                                        <p:cTn id="492" dur="1" fill="hold">
                                          <p:stCondLst>
                                            <p:cond delay="0"/>
                                          </p:stCondLst>
                                        </p:cTn>
                                        <p:tgtEl>
                                          <p:spTgt spid="493"/>
                                        </p:tgtEl>
                                        <p:attrNameLst>
                                          <p:attrName>style.visibility</p:attrName>
                                        </p:attrNameLst>
                                      </p:cBhvr>
                                      <p:to>
                                        <p:strVal val="visible"/>
                                      </p:to>
                                    </p:set>
                                  </p:childTnLst>
                                </p:cTn>
                              </p:par>
                              <p:par>
                                <p:cTn id="493" presetID="1" presetClass="entr" presetSubtype="0" fill="hold" grpId="0" nodeType="withEffect">
                                  <p:stCondLst>
                                    <p:cond delay="0"/>
                                  </p:stCondLst>
                                  <p:childTnLst>
                                    <p:set>
                                      <p:cBhvr>
                                        <p:cTn id="494" dur="1" fill="hold">
                                          <p:stCondLst>
                                            <p:cond delay="0"/>
                                          </p:stCondLst>
                                        </p:cTn>
                                        <p:tgtEl>
                                          <p:spTgt spid="494"/>
                                        </p:tgtEl>
                                        <p:attrNameLst>
                                          <p:attrName>style.visibility</p:attrName>
                                        </p:attrNameLst>
                                      </p:cBhvr>
                                      <p:to>
                                        <p:strVal val="visible"/>
                                      </p:to>
                                    </p:set>
                                  </p:childTnLst>
                                </p:cTn>
                              </p:par>
                              <p:par>
                                <p:cTn id="495" presetID="1" presetClass="entr" presetSubtype="0" fill="hold" grpId="0" nodeType="withEffect">
                                  <p:stCondLst>
                                    <p:cond delay="0"/>
                                  </p:stCondLst>
                                  <p:childTnLst>
                                    <p:set>
                                      <p:cBhvr>
                                        <p:cTn id="496" dur="1" fill="hold">
                                          <p:stCondLst>
                                            <p:cond delay="0"/>
                                          </p:stCondLst>
                                        </p:cTn>
                                        <p:tgtEl>
                                          <p:spTgt spid="495"/>
                                        </p:tgtEl>
                                        <p:attrNameLst>
                                          <p:attrName>style.visibility</p:attrName>
                                        </p:attrNameLst>
                                      </p:cBhvr>
                                      <p:to>
                                        <p:strVal val="visible"/>
                                      </p:to>
                                    </p:set>
                                  </p:childTnLst>
                                </p:cTn>
                              </p:par>
                              <p:par>
                                <p:cTn id="497" presetID="1" presetClass="entr" presetSubtype="0" fill="hold" grpId="0" nodeType="withEffect">
                                  <p:stCondLst>
                                    <p:cond delay="0"/>
                                  </p:stCondLst>
                                  <p:childTnLst>
                                    <p:set>
                                      <p:cBhvr>
                                        <p:cTn id="498" dur="1" fill="hold">
                                          <p:stCondLst>
                                            <p:cond delay="0"/>
                                          </p:stCondLst>
                                        </p:cTn>
                                        <p:tgtEl>
                                          <p:spTgt spid="496"/>
                                        </p:tgtEl>
                                        <p:attrNameLst>
                                          <p:attrName>style.visibility</p:attrName>
                                        </p:attrNameLst>
                                      </p:cBhvr>
                                      <p:to>
                                        <p:strVal val="visible"/>
                                      </p:to>
                                    </p:set>
                                  </p:childTnLst>
                                </p:cTn>
                              </p:par>
                              <p:par>
                                <p:cTn id="499" presetID="1" presetClass="entr" presetSubtype="0" fill="hold" grpId="0" nodeType="withEffect">
                                  <p:stCondLst>
                                    <p:cond delay="0"/>
                                  </p:stCondLst>
                                  <p:childTnLst>
                                    <p:set>
                                      <p:cBhvr>
                                        <p:cTn id="500" dur="1" fill="hold">
                                          <p:stCondLst>
                                            <p:cond delay="0"/>
                                          </p:stCondLst>
                                        </p:cTn>
                                        <p:tgtEl>
                                          <p:spTgt spid="497"/>
                                        </p:tgtEl>
                                        <p:attrNameLst>
                                          <p:attrName>style.visibility</p:attrName>
                                        </p:attrNameLst>
                                      </p:cBhvr>
                                      <p:to>
                                        <p:strVal val="visible"/>
                                      </p:to>
                                    </p:set>
                                  </p:childTnLst>
                                </p:cTn>
                              </p:par>
                              <p:par>
                                <p:cTn id="501" presetID="1" presetClass="entr" presetSubtype="0" fill="hold" grpId="0" nodeType="withEffect">
                                  <p:stCondLst>
                                    <p:cond delay="0"/>
                                  </p:stCondLst>
                                  <p:childTnLst>
                                    <p:set>
                                      <p:cBhvr>
                                        <p:cTn id="502" dur="1" fill="hold">
                                          <p:stCondLst>
                                            <p:cond delay="0"/>
                                          </p:stCondLst>
                                        </p:cTn>
                                        <p:tgtEl>
                                          <p:spTgt spid="498"/>
                                        </p:tgtEl>
                                        <p:attrNameLst>
                                          <p:attrName>style.visibility</p:attrName>
                                        </p:attrNameLst>
                                      </p:cBhvr>
                                      <p:to>
                                        <p:strVal val="visible"/>
                                      </p:to>
                                    </p:set>
                                  </p:childTnLst>
                                </p:cTn>
                              </p:par>
                              <p:par>
                                <p:cTn id="503" presetID="1" presetClass="entr" presetSubtype="0" fill="hold" grpId="0" nodeType="withEffect">
                                  <p:stCondLst>
                                    <p:cond delay="0"/>
                                  </p:stCondLst>
                                  <p:childTnLst>
                                    <p:set>
                                      <p:cBhvr>
                                        <p:cTn id="504" dur="1" fill="hold">
                                          <p:stCondLst>
                                            <p:cond delay="0"/>
                                          </p:stCondLst>
                                        </p:cTn>
                                        <p:tgtEl>
                                          <p:spTgt spid="499"/>
                                        </p:tgtEl>
                                        <p:attrNameLst>
                                          <p:attrName>style.visibility</p:attrName>
                                        </p:attrNameLst>
                                      </p:cBhvr>
                                      <p:to>
                                        <p:strVal val="visible"/>
                                      </p:to>
                                    </p:set>
                                  </p:childTnLst>
                                </p:cTn>
                              </p:par>
                              <p:par>
                                <p:cTn id="505" presetID="1" presetClass="entr" presetSubtype="0" fill="hold" grpId="0" nodeType="withEffect">
                                  <p:stCondLst>
                                    <p:cond delay="0"/>
                                  </p:stCondLst>
                                  <p:childTnLst>
                                    <p:set>
                                      <p:cBhvr>
                                        <p:cTn id="506" dur="1" fill="hold">
                                          <p:stCondLst>
                                            <p:cond delay="0"/>
                                          </p:stCondLst>
                                        </p:cTn>
                                        <p:tgtEl>
                                          <p:spTgt spid="500"/>
                                        </p:tgtEl>
                                        <p:attrNameLst>
                                          <p:attrName>style.visibility</p:attrName>
                                        </p:attrNameLst>
                                      </p:cBhvr>
                                      <p:to>
                                        <p:strVal val="visible"/>
                                      </p:to>
                                    </p:set>
                                  </p:childTnLst>
                                </p:cTn>
                              </p:par>
                              <p:par>
                                <p:cTn id="507" presetID="1" presetClass="entr" presetSubtype="0" fill="hold" grpId="0" nodeType="withEffect">
                                  <p:stCondLst>
                                    <p:cond delay="0"/>
                                  </p:stCondLst>
                                  <p:childTnLst>
                                    <p:set>
                                      <p:cBhvr>
                                        <p:cTn id="508" dur="1" fill="hold">
                                          <p:stCondLst>
                                            <p:cond delay="0"/>
                                          </p:stCondLst>
                                        </p:cTn>
                                        <p:tgtEl>
                                          <p:spTgt spid="501"/>
                                        </p:tgtEl>
                                        <p:attrNameLst>
                                          <p:attrName>style.visibility</p:attrName>
                                        </p:attrNameLst>
                                      </p:cBhvr>
                                      <p:to>
                                        <p:strVal val="visible"/>
                                      </p:to>
                                    </p:set>
                                  </p:childTnLst>
                                </p:cTn>
                              </p:par>
                              <p:par>
                                <p:cTn id="509" presetID="1" presetClass="entr" presetSubtype="0" fill="hold" grpId="0" nodeType="withEffect">
                                  <p:stCondLst>
                                    <p:cond delay="0"/>
                                  </p:stCondLst>
                                  <p:childTnLst>
                                    <p:set>
                                      <p:cBhvr>
                                        <p:cTn id="510" dur="1" fill="hold">
                                          <p:stCondLst>
                                            <p:cond delay="0"/>
                                          </p:stCondLst>
                                        </p:cTn>
                                        <p:tgtEl>
                                          <p:spTgt spid="502"/>
                                        </p:tgtEl>
                                        <p:attrNameLst>
                                          <p:attrName>style.visibility</p:attrName>
                                        </p:attrNameLst>
                                      </p:cBhvr>
                                      <p:to>
                                        <p:strVal val="visible"/>
                                      </p:to>
                                    </p:set>
                                  </p:childTnLst>
                                </p:cTn>
                              </p:par>
                              <p:par>
                                <p:cTn id="511" presetID="1" presetClass="entr" presetSubtype="0" fill="hold" grpId="0" nodeType="withEffect">
                                  <p:stCondLst>
                                    <p:cond delay="0"/>
                                  </p:stCondLst>
                                  <p:childTnLst>
                                    <p:set>
                                      <p:cBhvr>
                                        <p:cTn id="512" dur="1" fill="hold">
                                          <p:stCondLst>
                                            <p:cond delay="0"/>
                                          </p:stCondLst>
                                        </p:cTn>
                                        <p:tgtEl>
                                          <p:spTgt spid="503"/>
                                        </p:tgtEl>
                                        <p:attrNameLst>
                                          <p:attrName>style.visibility</p:attrName>
                                        </p:attrNameLst>
                                      </p:cBhvr>
                                      <p:to>
                                        <p:strVal val="visible"/>
                                      </p:to>
                                    </p:set>
                                  </p:childTnLst>
                                </p:cTn>
                              </p:par>
                              <p:par>
                                <p:cTn id="513" presetID="1" presetClass="entr" presetSubtype="0" fill="hold" grpId="0" nodeType="withEffect">
                                  <p:stCondLst>
                                    <p:cond delay="0"/>
                                  </p:stCondLst>
                                  <p:childTnLst>
                                    <p:set>
                                      <p:cBhvr>
                                        <p:cTn id="514" dur="1" fill="hold">
                                          <p:stCondLst>
                                            <p:cond delay="0"/>
                                          </p:stCondLst>
                                        </p:cTn>
                                        <p:tgtEl>
                                          <p:spTgt spid="504"/>
                                        </p:tgtEl>
                                        <p:attrNameLst>
                                          <p:attrName>style.visibility</p:attrName>
                                        </p:attrNameLst>
                                      </p:cBhvr>
                                      <p:to>
                                        <p:strVal val="visible"/>
                                      </p:to>
                                    </p:set>
                                  </p:childTnLst>
                                </p:cTn>
                              </p:par>
                              <p:par>
                                <p:cTn id="515" presetID="1" presetClass="entr" presetSubtype="0" fill="hold" grpId="0" nodeType="withEffect">
                                  <p:stCondLst>
                                    <p:cond delay="0"/>
                                  </p:stCondLst>
                                  <p:childTnLst>
                                    <p:set>
                                      <p:cBhvr>
                                        <p:cTn id="516" dur="1" fill="hold">
                                          <p:stCondLst>
                                            <p:cond delay="0"/>
                                          </p:stCondLst>
                                        </p:cTn>
                                        <p:tgtEl>
                                          <p:spTgt spid="505"/>
                                        </p:tgtEl>
                                        <p:attrNameLst>
                                          <p:attrName>style.visibility</p:attrName>
                                        </p:attrNameLst>
                                      </p:cBhvr>
                                      <p:to>
                                        <p:strVal val="visible"/>
                                      </p:to>
                                    </p:set>
                                  </p:childTnLst>
                                </p:cTn>
                              </p:par>
                              <p:par>
                                <p:cTn id="517" presetID="1" presetClass="entr" presetSubtype="0" fill="hold" grpId="0" nodeType="withEffect">
                                  <p:stCondLst>
                                    <p:cond delay="0"/>
                                  </p:stCondLst>
                                  <p:childTnLst>
                                    <p:set>
                                      <p:cBhvr>
                                        <p:cTn id="518" dur="1" fill="hold">
                                          <p:stCondLst>
                                            <p:cond delay="0"/>
                                          </p:stCondLst>
                                        </p:cTn>
                                        <p:tgtEl>
                                          <p:spTgt spid="506"/>
                                        </p:tgtEl>
                                        <p:attrNameLst>
                                          <p:attrName>style.visibility</p:attrName>
                                        </p:attrNameLst>
                                      </p:cBhvr>
                                      <p:to>
                                        <p:strVal val="visible"/>
                                      </p:to>
                                    </p:set>
                                  </p:childTnLst>
                                </p:cTn>
                              </p:par>
                              <p:par>
                                <p:cTn id="519" presetID="1" presetClass="entr" presetSubtype="0" fill="hold" grpId="0" nodeType="withEffect">
                                  <p:stCondLst>
                                    <p:cond delay="0"/>
                                  </p:stCondLst>
                                  <p:childTnLst>
                                    <p:set>
                                      <p:cBhvr>
                                        <p:cTn id="520" dur="1" fill="hold">
                                          <p:stCondLst>
                                            <p:cond delay="0"/>
                                          </p:stCondLst>
                                        </p:cTn>
                                        <p:tgtEl>
                                          <p:spTgt spid="507"/>
                                        </p:tgtEl>
                                        <p:attrNameLst>
                                          <p:attrName>style.visibility</p:attrName>
                                        </p:attrNameLst>
                                      </p:cBhvr>
                                      <p:to>
                                        <p:strVal val="visible"/>
                                      </p:to>
                                    </p:set>
                                  </p:childTnLst>
                                </p:cTn>
                              </p:par>
                              <p:par>
                                <p:cTn id="521" presetID="1" presetClass="entr" presetSubtype="0" fill="hold" grpId="0" nodeType="withEffect">
                                  <p:stCondLst>
                                    <p:cond delay="0"/>
                                  </p:stCondLst>
                                  <p:childTnLst>
                                    <p:set>
                                      <p:cBhvr>
                                        <p:cTn id="522" dur="1" fill="hold">
                                          <p:stCondLst>
                                            <p:cond delay="0"/>
                                          </p:stCondLst>
                                        </p:cTn>
                                        <p:tgtEl>
                                          <p:spTgt spid="508"/>
                                        </p:tgtEl>
                                        <p:attrNameLst>
                                          <p:attrName>style.visibility</p:attrName>
                                        </p:attrNameLst>
                                      </p:cBhvr>
                                      <p:to>
                                        <p:strVal val="visible"/>
                                      </p:to>
                                    </p:set>
                                  </p:childTnLst>
                                </p:cTn>
                              </p:par>
                              <p:par>
                                <p:cTn id="523" presetID="1" presetClass="entr" presetSubtype="0" fill="hold" grpId="0" nodeType="withEffect">
                                  <p:stCondLst>
                                    <p:cond delay="0"/>
                                  </p:stCondLst>
                                  <p:childTnLst>
                                    <p:set>
                                      <p:cBhvr>
                                        <p:cTn id="524" dur="1" fill="hold">
                                          <p:stCondLst>
                                            <p:cond delay="0"/>
                                          </p:stCondLst>
                                        </p:cTn>
                                        <p:tgtEl>
                                          <p:spTgt spid="509"/>
                                        </p:tgtEl>
                                        <p:attrNameLst>
                                          <p:attrName>style.visibility</p:attrName>
                                        </p:attrNameLst>
                                      </p:cBhvr>
                                      <p:to>
                                        <p:strVal val="visible"/>
                                      </p:to>
                                    </p:set>
                                  </p:childTnLst>
                                </p:cTn>
                              </p:par>
                              <p:par>
                                <p:cTn id="525" presetID="1" presetClass="entr" presetSubtype="0" fill="hold" grpId="0" nodeType="withEffect">
                                  <p:stCondLst>
                                    <p:cond delay="0"/>
                                  </p:stCondLst>
                                  <p:childTnLst>
                                    <p:set>
                                      <p:cBhvr>
                                        <p:cTn id="526" dur="1" fill="hold">
                                          <p:stCondLst>
                                            <p:cond delay="0"/>
                                          </p:stCondLst>
                                        </p:cTn>
                                        <p:tgtEl>
                                          <p:spTgt spid="510"/>
                                        </p:tgtEl>
                                        <p:attrNameLst>
                                          <p:attrName>style.visibility</p:attrName>
                                        </p:attrNameLst>
                                      </p:cBhvr>
                                      <p:to>
                                        <p:strVal val="visible"/>
                                      </p:to>
                                    </p:set>
                                  </p:childTnLst>
                                </p:cTn>
                              </p:par>
                              <p:par>
                                <p:cTn id="527" presetID="1" presetClass="entr" presetSubtype="0" fill="hold" grpId="0" nodeType="withEffect">
                                  <p:stCondLst>
                                    <p:cond delay="0"/>
                                  </p:stCondLst>
                                  <p:childTnLst>
                                    <p:set>
                                      <p:cBhvr>
                                        <p:cTn id="528" dur="1" fill="hold">
                                          <p:stCondLst>
                                            <p:cond delay="0"/>
                                          </p:stCondLst>
                                        </p:cTn>
                                        <p:tgtEl>
                                          <p:spTgt spid="511"/>
                                        </p:tgtEl>
                                        <p:attrNameLst>
                                          <p:attrName>style.visibility</p:attrName>
                                        </p:attrNameLst>
                                      </p:cBhvr>
                                      <p:to>
                                        <p:strVal val="visible"/>
                                      </p:to>
                                    </p:set>
                                  </p:childTnLst>
                                </p:cTn>
                              </p:par>
                              <p:par>
                                <p:cTn id="529" presetID="1" presetClass="entr" presetSubtype="0" fill="hold" grpId="0" nodeType="withEffect">
                                  <p:stCondLst>
                                    <p:cond delay="0"/>
                                  </p:stCondLst>
                                  <p:childTnLst>
                                    <p:set>
                                      <p:cBhvr>
                                        <p:cTn id="530" dur="1" fill="hold">
                                          <p:stCondLst>
                                            <p:cond delay="0"/>
                                          </p:stCondLst>
                                        </p:cTn>
                                        <p:tgtEl>
                                          <p:spTgt spid="512"/>
                                        </p:tgtEl>
                                        <p:attrNameLst>
                                          <p:attrName>style.visibility</p:attrName>
                                        </p:attrNameLst>
                                      </p:cBhvr>
                                      <p:to>
                                        <p:strVal val="visible"/>
                                      </p:to>
                                    </p:set>
                                  </p:childTnLst>
                                </p:cTn>
                              </p:par>
                              <p:par>
                                <p:cTn id="531" presetID="1" presetClass="entr" presetSubtype="0" fill="hold" grpId="0" nodeType="withEffect">
                                  <p:stCondLst>
                                    <p:cond delay="0"/>
                                  </p:stCondLst>
                                  <p:childTnLst>
                                    <p:set>
                                      <p:cBhvr>
                                        <p:cTn id="532" dur="1" fill="hold">
                                          <p:stCondLst>
                                            <p:cond delay="0"/>
                                          </p:stCondLst>
                                        </p:cTn>
                                        <p:tgtEl>
                                          <p:spTgt spid="513"/>
                                        </p:tgtEl>
                                        <p:attrNameLst>
                                          <p:attrName>style.visibility</p:attrName>
                                        </p:attrNameLst>
                                      </p:cBhvr>
                                      <p:to>
                                        <p:strVal val="visible"/>
                                      </p:to>
                                    </p:set>
                                  </p:childTnLst>
                                </p:cTn>
                              </p:par>
                              <p:par>
                                <p:cTn id="533" presetID="1" presetClass="entr" presetSubtype="0" fill="hold" grpId="0" nodeType="withEffect">
                                  <p:stCondLst>
                                    <p:cond delay="0"/>
                                  </p:stCondLst>
                                  <p:childTnLst>
                                    <p:set>
                                      <p:cBhvr>
                                        <p:cTn id="534" dur="1" fill="hold">
                                          <p:stCondLst>
                                            <p:cond delay="0"/>
                                          </p:stCondLst>
                                        </p:cTn>
                                        <p:tgtEl>
                                          <p:spTgt spid="514"/>
                                        </p:tgtEl>
                                        <p:attrNameLst>
                                          <p:attrName>style.visibility</p:attrName>
                                        </p:attrNameLst>
                                      </p:cBhvr>
                                      <p:to>
                                        <p:strVal val="visible"/>
                                      </p:to>
                                    </p:set>
                                  </p:childTnLst>
                                </p:cTn>
                              </p:par>
                              <p:par>
                                <p:cTn id="535" presetID="1" presetClass="entr" presetSubtype="0" fill="hold" grpId="0" nodeType="withEffect">
                                  <p:stCondLst>
                                    <p:cond delay="0"/>
                                  </p:stCondLst>
                                  <p:childTnLst>
                                    <p:set>
                                      <p:cBhvr>
                                        <p:cTn id="536" dur="1" fill="hold">
                                          <p:stCondLst>
                                            <p:cond delay="0"/>
                                          </p:stCondLst>
                                        </p:cTn>
                                        <p:tgtEl>
                                          <p:spTgt spid="515"/>
                                        </p:tgtEl>
                                        <p:attrNameLst>
                                          <p:attrName>style.visibility</p:attrName>
                                        </p:attrNameLst>
                                      </p:cBhvr>
                                      <p:to>
                                        <p:strVal val="visible"/>
                                      </p:to>
                                    </p:set>
                                  </p:childTnLst>
                                </p:cTn>
                              </p:par>
                              <p:par>
                                <p:cTn id="537" presetID="1" presetClass="entr" presetSubtype="0" fill="hold" grpId="0" nodeType="withEffect">
                                  <p:stCondLst>
                                    <p:cond delay="0"/>
                                  </p:stCondLst>
                                  <p:childTnLst>
                                    <p:set>
                                      <p:cBhvr>
                                        <p:cTn id="538" dur="1" fill="hold">
                                          <p:stCondLst>
                                            <p:cond delay="0"/>
                                          </p:stCondLst>
                                        </p:cTn>
                                        <p:tgtEl>
                                          <p:spTgt spid="516"/>
                                        </p:tgtEl>
                                        <p:attrNameLst>
                                          <p:attrName>style.visibility</p:attrName>
                                        </p:attrNameLst>
                                      </p:cBhvr>
                                      <p:to>
                                        <p:strVal val="visible"/>
                                      </p:to>
                                    </p:set>
                                  </p:childTnLst>
                                </p:cTn>
                              </p:par>
                              <p:par>
                                <p:cTn id="539" presetID="1" presetClass="entr" presetSubtype="0" fill="hold" grpId="0" nodeType="withEffect">
                                  <p:stCondLst>
                                    <p:cond delay="0"/>
                                  </p:stCondLst>
                                  <p:childTnLst>
                                    <p:set>
                                      <p:cBhvr>
                                        <p:cTn id="540" dur="1" fill="hold">
                                          <p:stCondLst>
                                            <p:cond delay="0"/>
                                          </p:stCondLst>
                                        </p:cTn>
                                        <p:tgtEl>
                                          <p:spTgt spid="517"/>
                                        </p:tgtEl>
                                        <p:attrNameLst>
                                          <p:attrName>style.visibility</p:attrName>
                                        </p:attrNameLst>
                                      </p:cBhvr>
                                      <p:to>
                                        <p:strVal val="visible"/>
                                      </p:to>
                                    </p:set>
                                  </p:childTnLst>
                                </p:cTn>
                              </p:par>
                              <p:par>
                                <p:cTn id="541" presetID="1" presetClass="entr" presetSubtype="0" fill="hold" grpId="0" nodeType="withEffect">
                                  <p:stCondLst>
                                    <p:cond delay="0"/>
                                  </p:stCondLst>
                                  <p:childTnLst>
                                    <p:set>
                                      <p:cBhvr>
                                        <p:cTn id="542" dur="1" fill="hold">
                                          <p:stCondLst>
                                            <p:cond delay="0"/>
                                          </p:stCondLst>
                                        </p:cTn>
                                        <p:tgtEl>
                                          <p:spTgt spid="518"/>
                                        </p:tgtEl>
                                        <p:attrNameLst>
                                          <p:attrName>style.visibility</p:attrName>
                                        </p:attrNameLst>
                                      </p:cBhvr>
                                      <p:to>
                                        <p:strVal val="visible"/>
                                      </p:to>
                                    </p:set>
                                  </p:childTnLst>
                                </p:cTn>
                              </p:par>
                              <p:par>
                                <p:cTn id="543" presetID="1" presetClass="entr" presetSubtype="0" fill="hold" grpId="0" nodeType="withEffect">
                                  <p:stCondLst>
                                    <p:cond delay="0"/>
                                  </p:stCondLst>
                                  <p:childTnLst>
                                    <p:set>
                                      <p:cBhvr>
                                        <p:cTn id="544" dur="1" fill="hold">
                                          <p:stCondLst>
                                            <p:cond delay="0"/>
                                          </p:stCondLst>
                                        </p:cTn>
                                        <p:tgtEl>
                                          <p:spTgt spid="519"/>
                                        </p:tgtEl>
                                        <p:attrNameLst>
                                          <p:attrName>style.visibility</p:attrName>
                                        </p:attrNameLst>
                                      </p:cBhvr>
                                      <p:to>
                                        <p:strVal val="visible"/>
                                      </p:to>
                                    </p:set>
                                  </p:childTnLst>
                                </p:cTn>
                              </p:par>
                              <p:par>
                                <p:cTn id="545" presetID="1" presetClass="entr" presetSubtype="0" fill="hold" grpId="0" nodeType="withEffect">
                                  <p:stCondLst>
                                    <p:cond delay="0"/>
                                  </p:stCondLst>
                                  <p:childTnLst>
                                    <p:set>
                                      <p:cBhvr>
                                        <p:cTn id="546" dur="1" fill="hold">
                                          <p:stCondLst>
                                            <p:cond delay="0"/>
                                          </p:stCondLst>
                                        </p:cTn>
                                        <p:tgtEl>
                                          <p:spTgt spid="520"/>
                                        </p:tgtEl>
                                        <p:attrNameLst>
                                          <p:attrName>style.visibility</p:attrName>
                                        </p:attrNameLst>
                                      </p:cBhvr>
                                      <p:to>
                                        <p:strVal val="visible"/>
                                      </p:to>
                                    </p:set>
                                  </p:childTnLst>
                                </p:cTn>
                              </p:par>
                              <p:par>
                                <p:cTn id="547" presetID="1" presetClass="entr" presetSubtype="0" fill="hold" grpId="0" nodeType="withEffect">
                                  <p:stCondLst>
                                    <p:cond delay="0"/>
                                  </p:stCondLst>
                                  <p:childTnLst>
                                    <p:set>
                                      <p:cBhvr>
                                        <p:cTn id="548" dur="1" fill="hold">
                                          <p:stCondLst>
                                            <p:cond delay="0"/>
                                          </p:stCondLst>
                                        </p:cTn>
                                        <p:tgtEl>
                                          <p:spTgt spid="521"/>
                                        </p:tgtEl>
                                        <p:attrNameLst>
                                          <p:attrName>style.visibility</p:attrName>
                                        </p:attrNameLst>
                                      </p:cBhvr>
                                      <p:to>
                                        <p:strVal val="visible"/>
                                      </p:to>
                                    </p:set>
                                  </p:childTnLst>
                                </p:cTn>
                              </p:par>
                              <p:par>
                                <p:cTn id="549" presetID="1" presetClass="entr" presetSubtype="0" fill="hold" grpId="0" nodeType="withEffect">
                                  <p:stCondLst>
                                    <p:cond delay="0"/>
                                  </p:stCondLst>
                                  <p:childTnLst>
                                    <p:set>
                                      <p:cBhvr>
                                        <p:cTn id="550" dur="1" fill="hold">
                                          <p:stCondLst>
                                            <p:cond delay="0"/>
                                          </p:stCondLst>
                                        </p:cTn>
                                        <p:tgtEl>
                                          <p:spTgt spid="522"/>
                                        </p:tgtEl>
                                        <p:attrNameLst>
                                          <p:attrName>style.visibility</p:attrName>
                                        </p:attrNameLst>
                                      </p:cBhvr>
                                      <p:to>
                                        <p:strVal val="visible"/>
                                      </p:to>
                                    </p:set>
                                  </p:childTnLst>
                                </p:cTn>
                              </p:par>
                              <p:par>
                                <p:cTn id="551" presetID="1" presetClass="entr" presetSubtype="0" fill="hold" grpId="0" nodeType="withEffect">
                                  <p:stCondLst>
                                    <p:cond delay="0"/>
                                  </p:stCondLst>
                                  <p:childTnLst>
                                    <p:set>
                                      <p:cBhvr>
                                        <p:cTn id="552" dur="1" fill="hold">
                                          <p:stCondLst>
                                            <p:cond delay="0"/>
                                          </p:stCondLst>
                                        </p:cTn>
                                        <p:tgtEl>
                                          <p:spTgt spid="523"/>
                                        </p:tgtEl>
                                        <p:attrNameLst>
                                          <p:attrName>style.visibility</p:attrName>
                                        </p:attrNameLst>
                                      </p:cBhvr>
                                      <p:to>
                                        <p:strVal val="visible"/>
                                      </p:to>
                                    </p:set>
                                  </p:childTnLst>
                                </p:cTn>
                              </p:par>
                              <p:par>
                                <p:cTn id="553" presetID="1" presetClass="entr" presetSubtype="0" fill="hold" grpId="0" nodeType="withEffect">
                                  <p:stCondLst>
                                    <p:cond delay="0"/>
                                  </p:stCondLst>
                                  <p:childTnLst>
                                    <p:set>
                                      <p:cBhvr>
                                        <p:cTn id="554" dur="1" fill="hold">
                                          <p:stCondLst>
                                            <p:cond delay="0"/>
                                          </p:stCondLst>
                                        </p:cTn>
                                        <p:tgtEl>
                                          <p:spTgt spid="524"/>
                                        </p:tgtEl>
                                        <p:attrNameLst>
                                          <p:attrName>style.visibility</p:attrName>
                                        </p:attrNameLst>
                                      </p:cBhvr>
                                      <p:to>
                                        <p:strVal val="visible"/>
                                      </p:to>
                                    </p:set>
                                  </p:childTnLst>
                                </p:cTn>
                              </p:par>
                              <p:par>
                                <p:cTn id="555" presetID="1" presetClass="entr" presetSubtype="0" fill="hold" grpId="0" nodeType="withEffect">
                                  <p:stCondLst>
                                    <p:cond delay="0"/>
                                  </p:stCondLst>
                                  <p:childTnLst>
                                    <p:set>
                                      <p:cBhvr>
                                        <p:cTn id="556" dur="1" fill="hold">
                                          <p:stCondLst>
                                            <p:cond delay="0"/>
                                          </p:stCondLst>
                                        </p:cTn>
                                        <p:tgtEl>
                                          <p:spTgt spid="525"/>
                                        </p:tgtEl>
                                        <p:attrNameLst>
                                          <p:attrName>style.visibility</p:attrName>
                                        </p:attrNameLst>
                                      </p:cBhvr>
                                      <p:to>
                                        <p:strVal val="visible"/>
                                      </p:to>
                                    </p:set>
                                  </p:childTnLst>
                                </p:cTn>
                              </p:par>
                              <p:par>
                                <p:cTn id="557" presetID="1" presetClass="entr" presetSubtype="0" fill="hold" grpId="0" nodeType="withEffect">
                                  <p:stCondLst>
                                    <p:cond delay="0"/>
                                  </p:stCondLst>
                                  <p:childTnLst>
                                    <p:set>
                                      <p:cBhvr>
                                        <p:cTn id="558" dur="1" fill="hold">
                                          <p:stCondLst>
                                            <p:cond delay="0"/>
                                          </p:stCondLst>
                                        </p:cTn>
                                        <p:tgtEl>
                                          <p:spTgt spid="526"/>
                                        </p:tgtEl>
                                        <p:attrNameLst>
                                          <p:attrName>style.visibility</p:attrName>
                                        </p:attrNameLst>
                                      </p:cBhvr>
                                      <p:to>
                                        <p:strVal val="visible"/>
                                      </p:to>
                                    </p:set>
                                  </p:childTnLst>
                                </p:cTn>
                              </p:par>
                              <p:par>
                                <p:cTn id="559" presetID="1" presetClass="entr" presetSubtype="0" fill="hold" grpId="0" nodeType="withEffect">
                                  <p:stCondLst>
                                    <p:cond delay="0"/>
                                  </p:stCondLst>
                                  <p:childTnLst>
                                    <p:set>
                                      <p:cBhvr>
                                        <p:cTn id="560" dur="1" fill="hold">
                                          <p:stCondLst>
                                            <p:cond delay="0"/>
                                          </p:stCondLst>
                                        </p:cTn>
                                        <p:tgtEl>
                                          <p:spTgt spid="527"/>
                                        </p:tgtEl>
                                        <p:attrNameLst>
                                          <p:attrName>style.visibility</p:attrName>
                                        </p:attrNameLst>
                                      </p:cBhvr>
                                      <p:to>
                                        <p:strVal val="visible"/>
                                      </p:to>
                                    </p:set>
                                  </p:childTnLst>
                                </p:cTn>
                              </p:par>
                              <p:par>
                                <p:cTn id="561" presetID="1" presetClass="entr" presetSubtype="0" fill="hold" grpId="0" nodeType="withEffect">
                                  <p:stCondLst>
                                    <p:cond delay="0"/>
                                  </p:stCondLst>
                                  <p:childTnLst>
                                    <p:set>
                                      <p:cBhvr>
                                        <p:cTn id="562" dur="1" fill="hold">
                                          <p:stCondLst>
                                            <p:cond delay="0"/>
                                          </p:stCondLst>
                                        </p:cTn>
                                        <p:tgtEl>
                                          <p:spTgt spid="528"/>
                                        </p:tgtEl>
                                        <p:attrNameLst>
                                          <p:attrName>style.visibility</p:attrName>
                                        </p:attrNameLst>
                                      </p:cBhvr>
                                      <p:to>
                                        <p:strVal val="visible"/>
                                      </p:to>
                                    </p:set>
                                  </p:childTnLst>
                                </p:cTn>
                              </p:par>
                              <p:par>
                                <p:cTn id="563" presetID="1" presetClass="entr" presetSubtype="0" fill="hold" grpId="0" nodeType="withEffect">
                                  <p:stCondLst>
                                    <p:cond delay="0"/>
                                  </p:stCondLst>
                                  <p:childTnLst>
                                    <p:set>
                                      <p:cBhvr>
                                        <p:cTn id="564" dur="1" fill="hold">
                                          <p:stCondLst>
                                            <p:cond delay="0"/>
                                          </p:stCondLst>
                                        </p:cTn>
                                        <p:tgtEl>
                                          <p:spTgt spid="529"/>
                                        </p:tgtEl>
                                        <p:attrNameLst>
                                          <p:attrName>style.visibility</p:attrName>
                                        </p:attrNameLst>
                                      </p:cBhvr>
                                      <p:to>
                                        <p:strVal val="visible"/>
                                      </p:to>
                                    </p:set>
                                  </p:childTnLst>
                                </p:cTn>
                              </p:par>
                              <p:par>
                                <p:cTn id="565" presetID="1" presetClass="entr" presetSubtype="0" fill="hold" grpId="0" nodeType="withEffect">
                                  <p:stCondLst>
                                    <p:cond delay="0"/>
                                  </p:stCondLst>
                                  <p:childTnLst>
                                    <p:set>
                                      <p:cBhvr>
                                        <p:cTn id="566" dur="1" fill="hold">
                                          <p:stCondLst>
                                            <p:cond delay="0"/>
                                          </p:stCondLst>
                                        </p:cTn>
                                        <p:tgtEl>
                                          <p:spTgt spid="530"/>
                                        </p:tgtEl>
                                        <p:attrNameLst>
                                          <p:attrName>style.visibility</p:attrName>
                                        </p:attrNameLst>
                                      </p:cBhvr>
                                      <p:to>
                                        <p:strVal val="visible"/>
                                      </p:to>
                                    </p:set>
                                  </p:childTnLst>
                                </p:cTn>
                              </p:par>
                              <p:par>
                                <p:cTn id="567" presetID="1" presetClass="entr" presetSubtype="0" fill="hold" grpId="0" nodeType="withEffect">
                                  <p:stCondLst>
                                    <p:cond delay="0"/>
                                  </p:stCondLst>
                                  <p:childTnLst>
                                    <p:set>
                                      <p:cBhvr>
                                        <p:cTn id="568" dur="1" fill="hold">
                                          <p:stCondLst>
                                            <p:cond delay="0"/>
                                          </p:stCondLst>
                                        </p:cTn>
                                        <p:tgtEl>
                                          <p:spTgt spid="531"/>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532"/>
                                        </p:tgtEl>
                                        <p:attrNameLst>
                                          <p:attrName>style.visibility</p:attrName>
                                        </p:attrNameLst>
                                      </p:cBhvr>
                                      <p:to>
                                        <p:strVal val="visible"/>
                                      </p:to>
                                    </p:set>
                                  </p:childTnLst>
                                </p:cTn>
                              </p:par>
                              <p:par>
                                <p:cTn id="571" presetID="1" presetClass="entr" presetSubtype="0" fill="hold" grpId="0" nodeType="withEffect">
                                  <p:stCondLst>
                                    <p:cond delay="0"/>
                                  </p:stCondLst>
                                  <p:childTnLst>
                                    <p:set>
                                      <p:cBhvr>
                                        <p:cTn id="572" dur="1" fill="hold">
                                          <p:stCondLst>
                                            <p:cond delay="0"/>
                                          </p:stCondLst>
                                        </p:cTn>
                                        <p:tgtEl>
                                          <p:spTgt spid="533"/>
                                        </p:tgtEl>
                                        <p:attrNameLst>
                                          <p:attrName>style.visibility</p:attrName>
                                        </p:attrNameLst>
                                      </p:cBhvr>
                                      <p:to>
                                        <p:strVal val="visible"/>
                                      </p:to>
                                    </p:set>
                                  </p:childTnLst>
                                </p:cTn>
                              </p:par>
                              <p:par>
                                <p:cTn id="573" presetID="1" presetClass="entr" presetSubtype="0" fill="hold" grpId="0" nodeType="withEffect">
                                  <p:stCondLst>
                                    <p:cond delay="0"/>
                                  </p:stCondLst>
                                  <p:childTnLst>
                                    <p:set>
                                      <p:cBhvr>
                                        <p:cTn id="574" dur="1" fill="hold">
                                          <p:stCondLst>
                                            <p:cond delay="0"/>
                                          </p:stCondLst>
                                        </p:cTn>
                                        <p:tgtEl>
                                          <p:spTgt spid="534"/>
                                        </p:tgtEl>
                                        <p:attrNameLst>
                                          <p:attrName>style.visibility</p:attrName>
                                        </p:attrNameLst>
                                      </p:cBhvr>
                                      <p:to>
                                        <p:strVal val="visible"/>
                                      </p:to>
                                    </p:set>
                                  </p:childTnLst>
                                </p:cTn>
                              </p:par>
                              <p:par>
                                <p:cTn id="575" presetID="1" presetClass="entr" presetSubtype="0" fill="hold" grpId="0" nodeType="withEffect">
                                  <p:stCondLst>
                                    <p:cond delay="0"/>
                                  </p:stCondLst>
                                  <p:childTnLst>
                                    <p:set>
                                      <p:cBhvr>
                                        <p:cTn id="576" dur="1" fill="hold">
                                          <p:stCondLst>
                                            <p:cond delay="0"/>
                                          </p:stCondLst>
                                        </p:cTn>
                                        <p:tgtEl>
                                          <p:spTgt spid="535"/>
                                        </p:tgtEl>
                                        <p:attrNameLst>
                                          <p:attrName>style.visibility</p:attrName>
                                        </p:attrNameLst>
                                      </p:cBhvr>
                                      <p:to>
                                        <p:strVal val="visible"/>
                                      </p:to>
                                    </p:set>
                                  </p:childTnLst>
                                </p:cTn>
                              </p:par>
                              <p:par>
                                <p:cTn id="577" presetID="1" presetClass="entr" presetSubtype="0" fill="hold" grpId="0" nodeType="withEffect">
                                  <p:stCondLst>
                                    <p:cond delay="0"/>
                                  </p:stCondLst>
                                  <p:childTnLst>
                                    <p:set>
                                      <p:cBhvr>
                                        <p:cTn id="578" dur="1" fill="hold">
                                          <p:stCondLst>
                                            <p:cond delay="0"/>
                                          </p:stCondLst>
                                        </p:cTn>
                                        <p:tgtEl>
                                          <p:spTgt spid="536"/>
                                        </p:tgtEl>
                                        <p:attrNameLst>
                                          <p:attrName>style.visibility</p:attrName>
                                        </p:attrNameLst>
                                      </p:cBhvr>
                                      <p:to>
                                        <p:strVal val="visible"/>
                                      </p:to>
                                    </p:set>
                                  </p:childTnLst>
                                </p:cTn>
                              </p:par>
                              <p:par>
                                <p:cTn id="579" presetID="1" presetClass="entr" presetSubtype="0" fill="hold" grpId="0" nodeType="withEffect">
                                  <p:stCondLst>
                                    <p:cond delay="0"/>
                                  </p:stCondLst>
                                  <p:childTnLst>
                                    <p:set>
                                      <p:cBhvr>
                                        <p:cTn id="580" dur="1" fill="hold">
                                          <p:stCondLst>
                                            <p:cond delay="0"/>
                                          </p:stCondLst>
                                        </p:cTn>
                                        <p:tgtEl>
                                          <p:spTgt spid="5"/>
                                        </p:tgtEl>
                                        <p:attrNameLst>
                                          <p:attrName>style.visibility</p:attrName>
                                        </p:attrNameLst>
                                      </p:cBhvr>
                                      <p:to>
                                        <p:strVal val="visible"/>
                                      </p:to>
                                    </p:set>
                                  </p:childTnLst>
                                </p:cTn>
                              </p:par>
                              <p:par>
                                <p:cTn id="581" presetID="1" presetClass="entr" presetSubtype="0" fill="hold" nodeType="withEffect">
                                  <p:stCondLst>
                                    <p:cond delay="0"/>
                                  </p:stCondLst>
                                  <p:childTnLst>
                                    <p:set>
                                      <p:cBhvr>
                                        <p:cTn id="582" dur="1" fill="hold">
                                          <p:stCondLst>
                                            <p:cond delay="0"/>
                                          </p:stCondLst>
                                        </p:cTn>
                                        <p:tgtEl>
                                          <p:spTgt spid="35"/>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presetID="1" presetClass="entr" presetSubtype="0" fill="hold" grpId="0" nodeType="clickEffect">
                                  <p:stCondLst>
                                    <p:cond delay="0"/>
                                  </p:stCondLst>
                                  <p:childTnLst>
                                    <p:set>
                                      <p:cBhvr>
                                        <p:cTn id="58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58" grpId="0" animBg="1"/>
      <p:bldP spid="251" grpId="0" animBg="1"/>
      <p:bldP spid="253"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p:bldP spid="344" grpId="0"/>
      <p:bldP spid="345" grpId="0"/>
      <p:bldP spid="346" grpId="0"/>
      <p:bldP spid="347" grpId="0"/>
      <p:bldP spid="348" grpId="0"/>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p:bldP spid="438" grpId="0"/>
      <p:bldP spid="439" grpId="0"/>
      <p:bldP spid="440" grpId="0"/>
      <p:bldP spid="441" grpId="0"/>
      <p:bldP spid="442" grpId="0"/>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p:bldP spid="532" grpId="0"/>
      <p:bldP spid="533" grpId="0"/>
      <p:bldP spid="534" grpId="0"/>
      <p:bldP spid="535" grpId="0"/>
      <p:bldP spid="536"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6759" y="736246"/>
            <a:ext cx="9021241" cy="5570756"/>
          </a:xfrm>
          <a:prstGeom prst="rect">
            <a:avLst/>
          </a:prstGeom>
          <a:noFill/>
        </p:spPr>
        <p:txBody>
          <a:bodyPr wrap="square" rtlCol="0">
            <a:spAutoFit/>
          </a:bodyPr>
          <a:lstStyle/>
          <a:p>
            <a:pPr marL="285750" indent="-285750">
              <a:spcAft>
                <a:spcPts val="1200"/>
              </a:spcAft>
              <a:buFont typeface="Arial"/>
              <a:buChar char="•"/>
            </a:pPr>
            <a:r>
              <a:rPr lang="en-US" sz="2200" dirty="0"/>
              <a:t> CRISPR</a:t>
            </a:r>
            <a:r>
              <a:rPr lang="en-US" sz="2200" dirty="0"/>
              <a:t>/</a:t>
            </a:r>
            <a:r>
              <a:rPr lang="en-US" sz="2200" dirty="0"/>
              <a:t>Cas9:  Simple to make components: guide RNAs, Cas9, and DNA templates</a:t>
            </a:r>
          </a:p>
          <a:p>
            <a:pPr marL="285750" indent="-285750">
              <a:spcAft>
                <a:spcPts val="1200"/>
              </a:spcAft>
              <a:buFont typeface="Arial"/>
              <a:buChar char="•"/>
            </a:pPr>
            <a:r>
              <a:rPr lang="en-US" sz="2200" dirty="0"/>
              <a:t> Relatively simple to introduce these into cells and early embryos.</a:t>
            </a:r>
          </a:p>
          <a:p>
            <a:pPr marL="342900" lvl="1" indent="-342900">
              <a:spcAft>
                <a:spcPts val="1200"/>
              </a:spcAft>
              <a:buFont typeface="Arial"/>
              <a:buChar char="•"/>
            </a:pPr>
            <a:r>
              <a:rPr lang="en-US" sz="2200" dirty="0"/>
              <a:t>Highly specific </a:t>
            </a:r>
            <a:r>
              <a:rPr lang="en-US" sz="2200" dirty="0"/>
              <a:t>					</a:t>
            </a:r>
            <a:r>
              <a:rPr lang="en-US" sz="2200" dirty="0">
                <a:solidFill>
                  <a:srgbClr val="000080"/>
                </a:solidFill>
              </a:rPr>
              <a:t>Few if any off-target events</a:t>
            </a:r>
          </a:p>
          <a:p>
            <a:pPr marL="285750" indent="-285750">
              <a:spcAft>
                <a:spcPts val="1200"/>
              </a:spcAft>
              <a:buFont typeface="Arial"/>
              <a:buChar char="•"/>
            </a:pPr>
            <a:r>
              <a:rPr lang="en-US" sz="2200" dirty="0"/>
              <a:t> Highly </a:t>
            </a:r>
            <a:r>
              <a:rPr lang="en-US" sz="2200" dirty="0"/>
              <a:t>efficient					</a:t>
            </a:r>
            <a:r>
              <a:rPr lang="en-US" sz="2200" dirty="0">
                <a:solidFill>
                  <a:srgbClr val="000080"/>
                </a:solidFill>
              </a:rPr>
              <a:t>But mosaicism ?</a:t>
            </a:r>
          </a:p>
          <a:p>
            <a:pPr marL="285750" indent="-285750">
              <a:spcAft>
                <a:spcPts val="1200"/>
              </a:spcAft>
              <a:buFont typeface="Arial"/>
              <a:buChar char="•"/>
            </a:pPr>
            <a:r>
              <a:rPr lang="en-US" sz="2200" dirty="0"/>
              <a:t> Ability to “multiplex”</a:t>
            </a:r>
          </a:p>
          <a:p>
            <a:pPr marL="285750" indent="-285750">
              <a:spcAft>
                <a:spcPts val="1200"/>
              </a:spcAft>
              <a:buFont typeface="Arial"/>
              <a:buChar char="•"/>
            </a:pPr>
            <a:r>
              <a:rPr lang="en-US" sz="2200" dirty="0"/>
              <a:t> Versatile:  </a:t>
            </a:r>
          </a:p>
          <a:p>
            <a:pPr>
              <a:spcAft>
                <a:spcPts val="1200"/>
              </a:spcAft>
            </a:pPr>
            <a:r>
              <a:rPr lang="en-US" sz="2200" dirty="0"/>
              <a:t>	-  Alterations to DNA: including “</a:t>
            </a:r>
            <a:r>
              <a:rPr lang="en-US" sz="2200" dirty="0" err="1"/>
              <a:t>indels</a:t>
            </a:r>
            <a:r>
              <a:rPr lang="en-US" sz="2200" dirty="0"/>
              <a:t>” and deletions, insertions or 		substitutions from </a:t>
            </a:r>
            <a:r>
              <a:rPr lang="en-US" sz="2200" dirty="0"/>
              <a:t>single base-</a:t>
            </a:r>
            <a:r>
              <a:rPr lang="en-US" sz="2200" dirty="0"/>
              <a:t>pairs up </a:t>
            </a:r>
            <a:r>
              <a:rPr lang="en-US" sz="2200" dirty="0"/>
              <a:t>to many </a:t>
            </a:r>
            <a:r>
              <a:rPr lang="en-US" sz="2200" dirty="0" err="1"/>
              <a:t>kilobases</a:t>
            </a:r>
            <a:r>
              <a:rPr lang="en-US" sz="2200" dirty="0"/>
              <a:t>.</a:t>
            </a:r>
          </a:p>
          <a:p>
            <a:pPr>
              <a:spcAft>
                <a:spcPts val="1200"/>
              </a:spcAft>
            </a:pPr>
            <a:r>
              <a:rPr lang="en-US" sz="2200" dirty="0"/>
              <a:t>	-  Cas9 </a:t>
            </a:r>
            <a:r>
              <a:rPr lang="en-US" sz="2200" dirty="0" err="1"/>
              <a:t>DNAse</a:t>
            </a:r>
            <a:r>
              <a:rPr lang="en-US" sz="2200" dirty="0"/>
              <a:t> activity can be mutated and other proteins linked 			to it to permit “base-editing”, but also by using </a:t>
            </a:r>
            <a:r>
              <a:rPr lang="en-US" sz="2200" dirty="0">
                <a:solidFill>
                  <a:srgbClr val="002060"/>
                </a:solidFill>
              </a:rPr>
              <a:t>transcriptional 			activators or repressors or chromatin modifiers</a:t>
            </a:r>
            <a:r>
              <a:rPr lang="en-US" sz="2200" dirty="0"/>
              <a:t>, it is possible to 		manipulate specific gene activity without altering DNA.</a:t>
            </a:r>
          </a:p>
        </p:txBody>
      </p:sp>
      <p:sp>
        <p:nvSpPr>
          <p:cNvPr id="3" name="TextBox 2"/>
          <p:cNvSpPr txBox="1"/>
          <p:nvPr/>
        </p:nvSpPr>
        <p:spPr>
          <a:xfrm>
            <a:off x="2541980" y="-27809"/>
            <a:ext cx="7609365" cy="523220"/>
          </a:xfrm>
          <a:prstGeom prst="rect">
            <a:avLst/>
          </a:prstGeom>
          <a:noFill/>
        </p:spPr>
        <p:txBody>
          <a:bodyPr wrap="square" rtlCol="0">
            <a:spAutoFit/>
          </a:bodyPr>
          <a:lstStyle/>
          <a:p>
            <a:r>
              <a:rPr lang="en-US" sz="2800" dirty="0"/>
              <a:t>Some advantages of CRISPR/Cas9 methods</a:t>
            </a:r>
            <a:endParaRPr lang="en-US" sz="2800" dirty="0"/>
          </a:p>
        </p:txBody>
      </p:sp>
      <p:cxnSp>
        <p:nvCxnSpPr>
          <p:cNvPr id="4" name="Straight Connector 3"/>
          <p:cNvCxnSpPr/>
          <p:nvPr/>
        </p:nvCxnSpPr>
        <p:spPr>
          <a:xfrm flipV="1">
            <a:off x="1524000" y="527318"/>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074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1069" y="1151467"/>
            <a:ext cx="8822266" cy="2505301"/>
          </a:xfrm>
          <a:prstGeom prst="rect">
            <a:avLst/>
          </a:prstGeom>
          <a:noFill/>
        </p:spPr>
        <p:txBody>
          <a:bodyPr wrap="square" rtlCol="0">
            <a:spAutoFit/>
          </a:bodyPr>
          <a:lstStyle/>
          <a:p>
            <a:pPr>
              <a:lnSpc>
                <a:spcPct val="140000"/>
              </a:lnSpc>
            </a:pPr>
            <a:r>
              <a:rPr lang="en-US" sz="2800" dirty="0"/>
              <a:t>The CRISPR/Cas9 methods are now sufficiently precise and efficient that the old arguments, about the methods of altering DNA being too unreliable and unsafe to use with humans, may well no longer apply. </a:t>
            </a:r>
            <a:endParaRPr lang="en-US" sz="2800" dirty="0"/>
          </a:p>
        </p:txBody>
      </p:sp>
    </p:spTree>
    <p:extLst>
      <p:ext uri="{BB962C8B-B14F-4D97-AF65-F5344CB8AC3E}">
        <p14:creationId xmlns:p14="http://schemas.microsoft.com/office/powerpoint/2010/main" val="1953236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6523" y="1058654"/>
            <a:ext cx="8905461" cy="4782234"/>
          </a:xfrm>
        </p:spPr>
        <p:txBody>
          <a:bodyPr>
            <a:normAutofit lnSpcReduction="10000"/>
          </a:bodyPr>
          <a:lstStyle/>
          <a:p>
            <a:pPr marL="684213" indent="-341313"/>
            <a:endParaRPr lang="en-US" sz="2400" b="1" dirty="0">
              <a:solidFill>
                <a:schemeClr val="tx1"/>
              </a:solidFill>
              <a:latin typeface="Arial"/>
              <a:ea typeface="Times" charset="0"/>
              <a:cs typeface="Arial"/>
            </a:endParaRPr>
          </a:p>
          <a:p>
            <a:pPr marL="568325" indent="-341313"/>
            <a:r>
              <a:rPr lang="en-US" sz="2400" b="1" dirty="0">
                <a:solidFill>
                  <a:schemeClr val="tx1"/>
                </a:solidFill>
                <a:latin typeface="Arial"/>
                <a:ea typeface="Times" charset="0"/>
                <a:cs typeface="Arial"/>
              </a:rPr>
              <a:t>RESEARCH</a:t>
            </a:r>
            <a:endParaRPr lang="en-US" sz="2400" b="1" dirty="0">
              <a:solidFill>
                <a:schemeClr val="tx1"/>
              </a:solidFill>
              <a:latin typeface="Arial"/>
              <a:ea typeface="Times" charset="0"/>
              <a:cs typeface="Arial"/>
            </a:endParaRPr>
          </a:p>
          <a:p>
            <a:pPr marL="568325" lvl="1" indent="-341313">
              <a:spcBef>
                <a:spcPts val="600"/>
              </a:spcBef>
            </a:pPr>
            <a:r>
              <a:rPr lang="en-US" sz="2400" b="1" dirty="0">
                <a:latin typeface="Arial"/>
                <a:ea typeface="Times" charset="0"/>
                <a:cs typeface="Arial"/>
              </a:rPr>
              <a:t>Basic and “pre-clinical” </a:t>
            </a:r>
            <a:r>
              <a:rPr lang="en-US" sz="2400" b="1" dirty="0">
                <a:latin typeface="Arial"/>
                <a:ea typeface="Times" charset="0"/>
                <a:cs typeface="Arial"/>
              </a:rPr>
              <a:t>research (purely laboratory) work on cells and tissues</a:t>
            </a:r>
          </a:p>
          <a:p>
            <a:pPr marL="227012"/>
            <a:endParaRPr lang="en-US" sz="2400" b="1" dirty="0">
              <a:solidFill>
                <a:schemeClr val="tx1"/>
              </a:solidFill>
              <a:latin typeface="Arial"/>
              <a:ea typeface="Times" charset="0"/>
              <a:cs typeface="Arial"/>
            </a:endParaRPr>
          </a:p>
          <a:p>
            <a:pPr marL="227012"/>
            <a:endParaRPr lang="en-US" sz="2400" b="1" dirty="0">
              <a:solidFill>
                <a:schemeClr val="tx1"/>
              </a:solidFill>
              <a:latin typeface="Arial"/>
              <a:ea typeface="Times" charset="0"/>
              <a:cs typeface="Arial"/>
            </a:endParaRPr>
          </a:p>
          <a:p>
            <a:pPr marL="568325" indent="-341313"/>
            <a:r>
              <a:rPr lang="en-US" sz="2400" b="1" dirty="0">
                <a:solidFill>
                  <a:schemeClr val="tx1"/>
                </a:solidFill>
                <a:latin typeface="Arial"/>
                <a:ea typeface="Times" charset="0"/>
                <a:cs typeface="Arial"/>
              </a:rPr>
              <a:t>CLINICAL</a:t>
            </a:r>
          </a:p>
          <a:p>
            <a:pPr marL="568325" lvl="1" indent="-341313">
              <a:spcBef>
                <a:spcPts val="600"/>
              </a:spcBef>
            </a:pPr>
            <a:r>
              <a:rPr lang="en-US" sz="2400" b="1" dirty="0">
                <a:latin typeface="Arial"/>
                <a:ea typeface="Times" charset="0"/>
                <a:cs typeface="Arial"/>
              </a:rPr>
              <a:t>Somatic (non-heritable) interventions in patients to treat or prevent </a:t>
            </a:r>
            <a:r>
              <a:rPr lang="en-US" sz="2400" b="1" dirty="0">
                <a:latin typeface="Arial"/>
                <a:ea typeface="Times" charset="0"/>
                <a:cs typeface="Arial"/>
              </a:rPr>
              <a:t>disease</a:t>
            </a:r>
          </a:p>
          <a:p>
            <a:pPr marL="227012" lvl="1">
              <a:spcBef>
                <a:spcPts val="600"/>
              </a:spcBef>
            </a:pPr>
            <a:endParaRPr lang="en-US" sz="2400" b="1" dirty="0">
              <a:latin typeface="Arial"/>
              <a:ea typeface="Times" charset="0"/>
              <a:cs typeface="Arial"/>
            </a:endParaRPr>
          </a:p>
          <a:p>
            <a:pPr marL="568325" lvl="1" indent="-341313">
              <a:spcBef>
                <a:spcPts val="600"/>
              </a:spcBef>
            </a:pPr>
            <a:r>
              <a:rPr lang="en-US" sz="2400" b="1" dirty="0">
                <a:latin typeface="Arial"/>
                <a:ea typeface="Times" charset="0"/>
                <a:cs typeface="Arial"/>
              </a:rPr>
              <a:t>Germline </a:t>
            </a:r>
            <a:r>
              <a:rPr lang="en-US" sz="2400" b="1" dirty="0">
                <a:latin typeface="Arial"/>
                <a:ea typeface="Times" charset="0"/>
                <a:cs typeface="Arial"/>
              </a:rPr>
              <a:t>(potentially heritable</a:t>
            </a:r>
            <a:r>
              <a:rPr lang="en-US" sz="2400" b="1" dirty="0">
                <a:latin typeface="Arial"/>
                <a:ea typeface="Times" charset="0"/>
                <a:cs typeface="Arial"/>
              </a:rPr>
              <a:t>) interventions to treat or prevent disease</a:t>
            </a:r>
          </a:p>
          <a:p>
            <a:pPr marL="227012"/>
            <a:endParaRPr lang="en-US" sz="2400" b="1" dirty="0">
              <a:solidFill>
                <a:schemeClr val="tx1"/>
              </a:solidFill>
              <a:latin typeface="Arial"/>
              <a:ea typeface="Times" charset="0"/>
              <a:cs typeface="Arial"/>
            </a:endParaRPr>
          </a:p>
        </p:txBody>
      </p:sp>
      <p:sp>
        <p:nvSpPr>
          <p:cNvPr id="3" name="Title 2"/>
          <p:cNvSpPr>
            <a:spLocks noGrp="1"/>
          </p:cNvSpPr>
          <p:nvPr>
            <p:ph type="title"/>
          </p:nvPr>
        </p:nvSpPr>
        <p:spPr>
          <a:xfrm>
            <a:off x="2534564" y="-14867"/>
            <a:ext cx="7049705" cy="1204707"/>
          </a:xfrm>
        </p:spPr>
        <p:txBody>
          <a:bodyPr/>
          <a:lstStyle/>
          <a:p>
            <a:r>
              <a:rPr lang="en-US" sz="2800" b="1" dirty="0">
                <a:ea typeface="Times" charset="0"/>
                <a:cs typeface="Times" charset="0"/>
              </a:rPr>
              <a:t>Three major applications of genome editing with human cells</a:t>
            </a:r>
            <a:endParaRPr lang="en-US" sz="2800" b="1" spc="-300" dirty="0">
              <a:cs typeface="Arial"/>
            </a:endParaRPr>
          </a:p>
        </p:txBody>
      </p:sp>
      <p:cxnSp>
        <p:nvCxnSpPr>
          <p:cNvPr id="4" name="Straight Connector 3"/>
          <p:cNvCxnSpPr/>
          <p:nvPr/>
        </p:nvCxnSpPr>
        <p:spPr>
          <a:xfrm flipV="1">
            <a:off x="1524000" y="1172446"/>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608669" y="6468531"/>
            <a:ext cx="355600" cy="3725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617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5995978"/>
            <a:ext cx="3729948" cy="32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5149854" y="5661797"/>
            <a:ext cx="5518147" cy="1109228"/>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52262" y="2331068"/>
            <a:ext cx="9115738" cy="3770263"/>
          </a:xfrm>
          <a:prstGeom prst="rect">
            <a:avLst/>
          </a:prstGeom>
          <a:noFill/>
        </p:spPr>
        <p:txBody>
          <a:bodyPr wrap="square" rtlCol="0">
            <a:spAutoFit/>
          </a:bodyPr>
          <a:lstStyle/>
          <a:p>
            <a:pPr>
              <a:spcAft>
                <a:spcPts val="1200"/>
              </a:spcAft>
            </a:pPr>
            <a:r>
              <a:rPr lang="en-US" sz="2400" dirty="0">
                <a:solidFill>
                  <a:srgbClr val="000090"/>
                </a:solidFill>
                <a:latin typeface="Arial"/>
                <a:cs typeface="Arial"/>
              </a:rPr>
              <a:t>Already common with a variety of human cells systems in vitro:  </a:t>
            </a:r>
          </a:p>
          <a:p>
            <a:pPr marL="342900" indent="-342900">
              <a:spcAft>
                <a:spcPts val="1200"/>
              </a:spcAft>
              <a:buFont typeface="Arial"/>
              <a:buChar char="•"/>
            </a:pPr>
            <a:r>
              <a:rPr lang="en-US" sz="2300" dirty="0">
                <a:solidFill>
                  <a:srgbClr val="000000"/>
                </a:solidFill>
                <a:latin typeface="Arial"/>
                <a:cs typeface="Arial"/>
              </a:rPr>
              <a:t>Organ-specific stem cells, e.g. neural stem cells, gut stem cells, which can be used to make “</a:t>
            </a:r>
            <a:r>
              <a:rPr lang="en-US" sz="2300" dirty="0" err="1">
                <a:solidFill>
                  <a:srgbClr val="000000"/>
                </a:solidFill>
                <a:latin typeface="Arial"/>
                <a:cs typeface="Arial"/>
              </a:rPr>
              <a:t>organoids</a:t>
            </a:r>
            <a:r>
              <a:rPr lang="en-US" sz="2300" dirty="0">
                <a:solidFill>
                  <a:srgbClr val="000000"/>
                </a:solidFill>
                <a:latin typeface="Arial"/>
                <a:cs typeface="Arial"/>
              </a:rPr>
              <a:t>”. </a:t>
            </a:r>
          </a:p>
          <a:p>
            <a:pPr marL="342900" indent="-342900">
              <a:spcAft>
                <a:spcPts val="600"/>
              </a:spcAft>
              <a:buFont typeface="Arial"/>
              <a:buChar char="•"/>
            </a:pPr>
            <a:r>
              <a:rPr lang="en-US" sz="2300" dirty="0">
                <a:solidFill>
                  <a:srgbClr val="000000"/>
                </a:solidFill>
                <a:latin typeface="Arial"/>
                <a:cs typeface="Arial"/>
              </a:rPr>
              <a:t>Embryonic Stem (ES) cells</a:t>
            </a:r>
            <a:r>
              <a:rPr lang="en-US" sz="2300" dirty="0">
                <a:solidFill>
                  <a:srgbClr val="000000"/>
                </a:solidFill>
                <a:latin typeface="Arial"/>
                <a:cs typeface="Arial"/>
              </a:rPr>
              <a:t> </a:t>
            </a:r>
            <a:r>
              <a:rPr lang="en-US" sz="2300" dirty="0">
                <a:solidFill>
                  <a:srgbClr val="000000"/>
                </a:solidFill>
                <a:latin typeface="Arial"/>
                <a:cs typeface="Arial"/>
              </a:rPr>
              <a:t>and induced pluripotent stem (</a:t>
            </a:r>
            <a:r>
              <a:rPr lang="en-US" sz="2300" dirty="0" err="1">
                <a:solidFill>
                  <a:srgbClr val="000000"/>
                </a:solidFill>
                <a:latin typeface="Arial"/>
                <a:cs typeface="Arial"/>
              </a:rPr>
              <a:t>iPS</a:t>
            </a:r>
            <a:r>
              <a:rPr lang="en-US" sz="2300" dirty="0">
                <a:solidFill>
                  <a:srgbClr val="000000"/>
                </a:solidFill>
                <a:latin typeface="Arial"/>
                <a:cs typeface="Arial"/>
              </a:rPr>
              <a:t>) cells, which can be differentiated in vitro to: </a:t>
            </a:r>
          </a:p>
          <a:p>
            <a:pPr>
              <a:spcAft>
                <a:spcPts val="600"/>
              </a:spcAft>
            </a:pPr>
            <a:r>
              <a:rPr lang="en-US" sz="2200" dirty="0">
                <a:solidFill>
                  <a:srgbClr val="000000"/>
                </a:solidFill>
                <a:latin typeface="Arial"/>
                <a:cs typeface="Arial"/>
              </a:rPr>
              <a:t>	- </a:t>
            </a:r>
            <a:r>
              <a:rPr lang="en-US" sz="2200" dirty="0">
                <a:solidFill>
                  <a:srgbClr val="000000"/>
                </a:solidFill>
                <a:latin typeface="Arial"/>
                <a:cs typeface="Arial"/>
              </a:rPr>
              <a:t>Specific cell types: </a:t>
            </a:r>
            <a:r>
              <a:rPr lang="en-US" sz="2200" dirty="0">
                <a:solidFill>
                  <a:srgbClr val="000000"/>
                </a:solidFill>
                <a:latin typeface="Arial"/>
                <a:cs typeface="Arial"/>
              </a:rPr>
              <a:t> neurons</a:t>
            </a:r>
            <a:r>
              <a:rPr lang="en-US" sz="2200" dirty="0">
                <a:solidFill>
                  <a:srgbClr val="000000"/>
                </a:solidFill>
                <a:latin typeface="Arial"/>
                <a:cs typeface="Arial"/>
              </a:rPr>
              <a:t>, primordial germ cells, etc</a:t>
            </a:r>
            <a:r>
              <a:rPr lang="en-US" sz="2200" dirty="0">
                <a:solidFill>
                  <a:srgbClr val="000000"/>
                </a:solidFill>
                <a:latin typeface="Arial"/>
                <a:cs typeface="Arial"/>
              </a:rPr>
              <a:t>.</a:t>
            </a:r>
          </a:p>
          <a:p>
            <a:r>
              <a:rPr lang="en-US" sz="2200" dirty="0">
                <a:solidFill>
                  <a:srgbClr val="000000"/>
                </a:solidFill>
                <a:latin typeface="Arial"/>
                <a:cs typeface="Arial"/>
              </a:rPr>
              <a:t>	</a:t>
            </a:r>
            <a:r>
              <a:rPr lang="en-US" sz="2200" dirty="0">
                <a:solidFill>
                  <a:srgbClr val="000000"/>
                </a:solidFill>
                <a:latin typeface="Arial"/>
                <a:cs typeface="Arial"/>
              </a:rPr>
              <a:t>- Complex tissues:   cortical brain structures, optic cups, </a:t>
            </a:r>
          </a:p>
          <a:p>
            <a:pPr>
              <a:spcAft>
                <a:spcPts val="600"/>
              </a:spcAft>
            </a:pPr>
            <a:r>
              <a:rPr lang="en-US" sz="2200" dirty="0">
                <a:solidFill>
                  <a:srgbClr val="000000"/>
                </a:solidFill>
                <a:latin typeface="Arial"/>
                <a:cs typeface="Arial"/>
              </a:rPr>
              <a:t>	</a:t>
            </a:r>
            <a:r>
              <a:rPr lang="en-US" sz="2200" dirty="0">
                <a:solidFill>
                  <a:srgbClr val="000000"/>
                </a:solidFill>
                <a:latin typeface="Arial"/>
                <a:cs typeface="Arial"/>
              </a:rPr>
              <a:t>			      		kidney-like structures, etc.</a:t>
            </a:r>
          </a:p>
          <a:p>
            <a:pPr>
              <a:spcAft>
                <a:spcPts val="600"/>
              </a:spcAft>
            </a:pPr>
            <a:endParaRPr lang="en-US" sz="2200" dirty="0">
              <a:solidFill>
                <a:srgbClr val="000000"/>
              </a:solidFill>
              <a:latin typeface="Arial"/>
              <a:cs typeface="Arial"/>
            </a:endParaRPr>
          </a:p>
        </p:txBody>
      </p:sp>
      <p:cxnSp>
        <p:nvCxnSpPr>
          <p:cNvPr id="5" name="Straight Connector 4"/>
          <p:cNvCxnSpPr/>
          <p:nvPr/>
        </p:nvCxnSpPr>
        <p:spPr>
          <a:xfrm flipV="1">
            <a:off x="1524000" y="537526"/>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764936" y="706480"/>
            <a:ext cx="8445861" cy="1600438"/>
          </a:xfrm>
          <a:prstGeom prst="rect">
            <a:avLst/>
          </a:prstGeom>
          <a:noFill/>
          <a:ln>
            <a:solidFill>
              <a:srgbClr val="000090"/>
            </a:solidFill>
          </a:ln>
        </p:spPr>
        <p:txBody>
          <a:bodyPr wrap="square" rtlCol="0">
            <a:spAutoFit/>
          </a:bodyPr>
          <a:lstStyle/>
          <a:p>
            <a:pPr marL="342900" indent="-342900">
              <a:spcAft>
                <a:spcPts val="600"/>
              </a:spcAft>
              <a:buFont typeface="Arial"/>
              <a:buChar char="•"/>
            </a:pPr>
            <a:r>
              <a:rPr lang="en-US" sz="2200" dirty="0">
                <a:solidFill>
                  <a:srgbClr val="000000"/>
                </a:solidFill>
                <a:latin typeface="Arial"/>
                <a:cs typeface="Arial"/>
              </a:rPr>
              <a:t>The </a:t>
            </a:r>
            <a:r>
              <a:rPr lang="en-US" sz="2200" dirty="0">
                <a:solidFill>
                  <a:srgbClr val="000000"/>
                </a:solidFill>
                <a:latin typeface="Arial"/>
                <a:cs typeface="Arial"/>
              </a:rPr>
              <a:t>role of specific genes </a:t>
            </a:r>
            <a:r>
              <a:rPr lang="en-US" sz="2200" dirty="0">
                <a:solidFill>
                  <a:srgbClr val="000000"/>
                </a:solidFill>
                <a:latin typeface="Arial"/>
                <a:cs typeface="Arial"/>
              </a:rPr>
              <a:t>can </a:t>
            </a:r>
            <a:r>
              <a:rPr lang="en-US" sz="2200" dirty="0">
                <a:solidFill>
                  <a:srgbClr val="000000"/>
                </a:solidFill>
                <a:latin typeface="Arial"/>
                <a:cs typeface="Arial"/>
              </a:rPr>
              <a:t>be </a:t>
            </a:r>
            <a:r>
              <a:rPr lang="en-US" sz="2200" dirty="0">
                <a:solidFill>
                  <a:srgbClr val="000000"/>
                </a:solidFill>
                <a:latin typeface="Arial"/>
                <a:cs typeface="Arial"/>
              </a:rPr>
              <a:t>studied in different contexts. </a:t>
            </a:r>
          </a:p>
          <a:p>
            <a:pPr marL="342900" indent="-342900">
              <a:spcAft>
                <a:spcPts val="600"/>
              </a:spcAft>
              <a:buFont typeface="Arial"/>
              <a:buChar char="•"/>
            </a:pPr>
            <a:r>
              <a:rPr lang="en-US" sz="2200" dirty="0">
                <a:solidFill>
                  <a:srgbClr val="000000"/>
                </a:solidFill>
                <a:latin typeface="Arial"/>
                <a:cs typeface="Arial"/>
              </a:rPr>
              <a:t>The methods can be used to make a mutation or correct a mutant gene in patient</a:t>
            </a:r>
            <a:r>
              <a:rPr lang="en-US" sz="2200" dirty="0">
                <a:solidFill>
                  <a:srgbClr val="000000"/>
                </a:solidFill>
                <a:latin typeface="Arial"/>
                <a:cs typeface="Arial"/>
              </a:rPr>
              <a:t> </a:t>
            </a:r>
            <a:r>
              <a:rPr lang="en-US" sz="2200" dirty="0">
                <a:solidFill>
                  <a:srgbClr val="000000"/>
                </a:solidFill>
                <a:latin typeface="Arial"/>
                <a:cs typeface="Arial"/>
              </a:rPr>
              <a:t> tissue-specific stem cells or </a:t>
            </a:r>
            <a:r>
              <a:rPr lang="en-US" sz="2200" dirty="0" err="1">
                <a:solidFill>
                  <a:srgbClr val="000000"/>
                </a:solidFill>
                <a:latin typeface="Arial"/>
                <a:cs typeface="Arial"/>
              </a:rPr>
              <a:t>iPS</a:t>
            </a:r>
            <a:r>
              <a:rPr lang="en-US" sz="2200" dirty="0">
                <a:solidFill>
                  <a:srgbClr val="000000"/>
                </a:solidFill>
                <a:latin typeface="Arial"/>
                <a:cs typeface="Arial"/>
              </a:rPr>
              <a:t> </a:t>
            </a:r>
            <a:r>
              <a:rPr lang="en-US" sz="2200" dirty="0">
                <a:solidFill>
                  <a:srgbClr val="000000"/>
                </a:solidFill>
                <a:latin typeface="Arial"/>
                <a:cs typeface="Arial"/>
              </a:rPr>
              <a:t>cells</a:t>
            </a:r>
            <a:r>
              <a:rPr lang="en-US" sz="2200" dirty="0">
                <a:solidFill>
                  <a:srgbClr val="000000"/>
                </a:solidFill>
                <a:latin typeface="Arial"/>
                <a:cs typeface="Arial"/>
              </a:rPr>
              <a:t>.</a:t>
            </a:r>
            <a:endParaRPr lang="en-US" sz="2200" dirty="0">
              <a:solidFill>
                <a:srgbClr val="000000"/>
              </a:solidFill>
              <a:latin typeface="Arial"/>
              <a:cs typeface="Arial"/>
            </a:endParaRPr>
          </a:p>
          <a:p>
            <a:pPr marL="342900" indent="-342900">
              <a:spcAft>
                <a:spcPts val="600"/>
              </a:spcAft>
              <a:buFont typeface="Arial"/>
              <a:buChar char="•"/>
            </a:pPr>
            <a:r>
              <a:rPr lang="en-US" sz="2200" dirty="0">
                <a:solidFill>
                  <a:srgbClr val="000000"/>
                </a:solidFill>
                <a:latin typeface="Arial"/>
                <a:cs typeface="Arial"/>
              </a:rPr>
              <a:t>Such </a:t>
            </a:r>
            <a:r>
              <a:rPr lang="en-US" sz="2200" dirty="0">
                <a:solidFill>
                  <a:srgbClr val="000000"/>
                </a:solidFill>
                <a:latin typeface="Arial"/>
                <a:cs typeface="Arial"/>
              </a:rPr>
              <a:t>cells can also be used for screening drugs. </a:t>
            </a:r>
          </a:p>
        </p:txBody>
      </p:sp>
      <p:sp>
        <p:nvSpPr>
          <p:cNvPr id="8" name="TextBox 7"/>
          <p:cNvSpPr txBox="1"/>
          <p:nvPr/>
        </p:nvSpPr>
        <p:spPr>
          <a:xfrm>
            <a:off x="1791424" y="5772521"/>
            <a:ext cx="8600375" cy="830997"/>
          </a:xfrm>
          <a:prstGeom prst="rect">
            <a:avLst/>
          </a:prstGeom>
          <a:noFill/>
          <a:ln>
            <a:solidFill>
              <a:srgbClr val="008000"/>
            </a:solidFill>
          </a:ln>
        </p:spPr>
        <p:txBody>
          <a:bodyPr wrap="square" rtlCol="0">
            <a:spAutoFit/>
          </a:bodyPr>
          <a:lstStyle/>
          <a:p>
            <a:pPr algn="ctr"/>
            <a:r>
              <a:rPr lang="en-US" sz="2400" dirty="0">
                <a:solidFill>
                  <a:srgbClr val="000000"/>
                </a:solidFill>
                <a:latin typeface="Arial"/>
                <a:cs typeface="Arial"/>
              </a:rPr>
              <a:t>Why not use the techniques to study </a:t>
            </a:r>
            <a:r>
              <a:rPr lang="en-US" sz="2400" dirty="0" err="1">
                <a:solidFill>
                  <a:srgbClr val="000000"/>
                </a:solidFill>
                <a:latin typeface="Arial"/>
                <a:cs typeface="Arial"/>
              </a:rPr>
              <a:t>preimplantation</a:t>
            </a:r>
            <a:r>
              <a:rPr lang="en-US" sz="2400" dirty="0">
                <a:solidFill>
                  <a:srgbClr val="000000"/>
                </a:solidFill>
                <a:latin typeface="Arial"/>
                <a:cs typeface="Arial"/>
              </a:rPr>
              <a:t> embryos </a:t>
            </a:r>
            <a:r>
              <a:rPr lang="en-US" sz="2400" dirty="0">
                <a:solidFill>
                  <a:srgbClr val="000000"/>
                </a:solidFill>
                <a:latin typeface="Arial"/>
                <a:cs typeface="Arial"/>
              </a:rPr>
              <a:t>and other </a:t>
            </a:r>
            <a:r>
              <a:rPr lang="en-US" sz="2400" dirty="0" err="1">
                <a:solidFill>
                  <a:srgbClr val="000000"/>
                </a:solidFill>
                <a:latin typeface="Arial"/>
                <a:cs typeface="Arial"/>
              </a:rPr>
              <a:t>germline</a:t>
            </a:r>
            <a:r>
              <a:rPr lang="en-US" sz="2400" dirty="0">
                <a:solidFill>
                  <a:srgbClr val="000000"/>
                </a:solidFill>
                <a:latin typeface="Arial"/>
                <a:cs typeface="Arial"/>
              </a:rPr>
              <a:t> </a:t>
            </a:r>
            <a:r>
              <a:rPr lang="en-US" sz="2400" dirty="0">
                <a:solidFill>
                  <a:srgbClr val="000000"/>
                </a:solidFill>
                <a:latin typeface="Arial"/>
                <a:cs typeface="Arial"/>
              </a:rPr>
              <a:t>cells ……………</a:t>
            </a:r>
            <a:r>
              <a:rPr lang="en-US" sz="2400" dirty="0">
                <a:solidFill>
                  <a:srgbClr val="000000"/>
                </a:solidFill>
                <a:latin typeface="Arial"/>
                <a:cs typeface="Arial"/>
              </a:rPr>
              <a:t>…</a:t>
            </a:r>
            <a:endParaRPr lang="en-US" sz="2400" dirty="0">
              <a:solidFill>
                <a:srgbClr val="000000"/>
              </a:solidFill>
              <a:latin typeface="Arial"/>
              <a:cs typeface="Arial"/>
            </a:endParaRPr>
          </a:p>
        </p:txBody>
      </p:sp>
      <p:sp>
        <p:nvSpPr>
          <p:cNvPr id="10" name="TextBox 9"/>
          <p:cNvSpPr txBox="1"/>
          <p:nvPr/>
        </p:nvSpPr>
        <p:spPr>
          <a:xfrm>
            <a:off x="2099733" y="11217"/>
            <a:ext cx="8365067" cy="492443"/>
          </a:xfrm>
          <a:prstGeom prst="rect">
            <a:avLst/>
          </a:prstGeom>
          <a:noFill/>
        </p:spPr>
        <p:txBody>
          <a:bodyPr wrap="square" rtlCol="0">
            <a:spAutoFit/>
          </a:bodyPr>
          <a:lstStyle/>
          <a:p>
            <a:r>
              <a:rPr lang="en-US" sz="2600" b="1" dirty="0">
                <a:solidFill>
                  <a:srgbClr val="000000"/>
                </a:solidFill>
                <a:cs typeface="Arial"/>
              </a:rPr>
              <a:t>Experiments in vitro to understand human </a:t>
            </a:r>
            <a:r>
              <a:rPr lang="en-US" sz="2600" b="1" dirty="0">
                <a:solidFill>
                  <a:srgbClr val="000000"/>
                </a:solidFill>
                <a:cs typeface="Arial"/>
              </a:rPr>
              <a:t>biology</a:t>
            </a:r>
            <a:endParaRPr lang="en-US" sz="2600" b="1" dirty="0">
              <a:solidFill>
                <a:srgbClr val="000000"/>
              </a:solidFill>
              <a:cs typeface="Arial"/>
            </a:endParaRPr>
          </a:p>
        </p:txBody>
      </p:sp>
    </p:spTree>
    <p:extLst>
      <p:ext uri="{BB962C8B-B14F-4D97-AF65-F5344CB8AC3E}">
        <p14:creationId xmlns:p14="http://schemas.microsoft.com/office/powerpoint/2010/main" val="98736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5995978"/>
            <a:ext cx="3729948" cy="32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5149854" y="5661797"/>
            <a:ext cx="5518147" cy="1109228"/>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24000" y="707623"/>
            <a:ext cx="9115738" cy="3339376"/>
          </a:xfrm>
          <a:prstGeom prst="rect">
            <a:avLst/>
          </a:prstGeom>
          <a:noFill/>
        </p:spPr>
        <p:txBody>
          <a:bodyPr wrap="square" rtlCol="0">
            <a:spAutoFit/>
          </a:bodyPr>
          <a:lstStyle/>
          <a:p>
            <a:pPr>
              <a:spcAft>
                <a:spcPts val="1200"/>
              </a:spcAft>
            </a:pPr>
            <a:r>
              <a:rPr lang="en-US" sz="2200" dirty="0"/>
              <a:t>The genome editing techniques are now widely used around the world </a:t>
            </a:r>
            <a:r>
              <a:rPr lang="en-US" sz="2200" dirty="0">
                <a:cs typeface="Arial"/>
              </a:rPr>
              <a:t>with a variety of human cell systems in the lab to understand the role of specific genes, how they lead to disease, and to screen for drugs, etc. </a:t>
            </a:r>
          </a:p>
          <a:p>
            <a:pPr>
              <a:spcAft>
                <a:spcPts val="600"/>
              </a:spcAft>
            </a:pPr>
            <a:r>
              <a:rPr lang="en-US" sz="2000" dirty="0">
                <a:cs typeface="Arial"/>
              </a:rPr>
              <a:t>These include:  </a:t>
            </a:r>
          </a:p>
          <a:p>
            <a:pPr marL="342900" indent="-342900">
              <a:spcAft>
                <a:spcPts val="600"/>
              </a:spcAft>
              <a:buFont typeface="Arial" charset="0"/>
              <a:buChar char="•"/>
            </a:pPr>
            <a:r>
              <a:rPr lang="en-US" sz="2000" dirty="0">
                <a:cs typeface="Arial"/>
              </a:rPr>
              <a:t>Simple cell cultures </a:t>
            </a:r>
          </a:p>
          <a:p>
            <a:pPr marL="342900" indent="-342900">
              <a:spcAft>
                <a:spcPts val="600"/>
              </a:spcAft>
              <a:buFont typeface="Arial"/>
              <a:buChar char="•"/>
            </a:pPr>
            <a:r>
              <a:rPr lang="en-US" sz="2000" dirty="0">
                <a:cs typeface="Arial"/>
              </a:rPr>
              <a:t>Organ-specific stem cells, e.g. neural stem cells, gut stem cells. </a:t>
            </a:r>
          </a:p>
          <a:p>
            <a:pPr marL="342900" indent="-342900">
              <a:spcAft>
                <a:spcPts val="600"/>
              </a:spcAft>
              <a:buFont typeface="Arial"/>
              <a:buChar char="•"/>
            </a:pPr>
            <a:r>
              <a:rPr lang="en-US" sz="2000" dirty="0">
                <a:cs typeface="Arial"/>
              </a:rPr>
              <a:t>ES and </a:t>
            </a:r>
            <a:r>
              <a:rPr lang="en-US" sz="2000" dirty="0" err="1">
                <a:cs typeface="Arial"/>
              </a:rPr>
              <a:t>iPS</a:t>
            </a:r>
            <a:r>
              <a:rPr lang="en-US" sz="2000" dirty="0">
                <a:cs typeface="Arial"/>
              </a:rPr>
              <a:t> cells, which can be cultured in vitro to</a:t>
            </a:r>
            <a:r>
              <a:rPr lang="en-US" sz="2000" dirty="0">
                <a:cs typeface="Arial"/>
              </a:rPr>
              <a:t> </a:t>
            </a:r>
            <a:r>
              <a:rPr lang="en-US" sz="2000" dirty="0">
                <a:cs typeface="Arial"/>
              </a:rPr>
              <a:t>give</a:t>
            </a:r>
            <a:r>
              <a:rPr lang="en-US" sz="2000" dirty="0">
                <a:cs typeface="Arial"/>
              </a:rPr>
              <a:t> </a:t>
            </a:r>
            <a:r>
              <a:rPr lang="en-US" sz="2000" dirty="0">
                <a:cs typeface="Arial"/>
              </a:rPr>
              <a:t>many specific </a:t>
            </a:r>
            <a:r>
              <a:rPr lang="en-US" sz="2000" dirty="0">
                <a:cs typeface="Arial"/>
              </a:rPr>
              <a:t>cell </a:t>
            </a:r>
            <a:r>
              <a:rPr lang="en-US" sz="2000" dirty="0">
                <a:cs typeface="Arial"/>
              </a:rPr>
              <a:t>types and even complex tissues, including brain structures, optic cups, kidney-like structures, etc.</a:t>
            </a:r>
          </a:p>
        </p:txBody>
      </p:sp>
      <p:cxnSp>
        <p:nvCxnSpPr>
          <p:cNvPr id="5" name="Straight Connector 4"/>
          <p:cNvCxnSpPr/>
          <p:nvPr/>
        </p:nvCxnSpPr>
        <p:spPr>
          <a:xfrm flipV="1">
            <a:off x="1524000" y="537526"/>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099733" y="11217"/>
            <a:ext cx="8365067" cy="492443"/>
          </a:xfrm>
          <a:prstGeom prst="rect">
            <a:avLst/>
          </a:prstGeom>
          <a:noFill/>
        </p:spPr>
        <p:txBody>
          <a:bodyPr wrap="square" rtlCol="0">
            <a:spAutoFit/>
          </a:bodyPr>
          <a:lstStyle/>
          <a:p>
            <a:r>
              <a:rPr lang="en-US" sz="2600" b="1" dirty="0">
                <a:solidFill>
                  <a:srgbClr val="000000"/>
                </a:solidFill>
                <a:cs typeface="Arial"/>
              </a:rPr>
              <a:t>Experiments in vitro to understand human </a:t>
            </a:r>
            <a:r>
              <a:rPr lang="en-US" sz="2600" b="1" dirty="0">
                <a:solidFill>
                  <a:srgbClr val="000000"/>
                </a:solidFill>
                <a:cs typeface="Arial"/>
              </a:rPr>
              <a:t>biology</a:t>
            </a:r>
            <a:endParaRPr lang="en-US" sz="2600" b="1" dirty="0">
              <a:solidFill>
                <a:srgbClr val="000000"/>
              </a:solidFill>
              <a:cs typeface="Arial"/>
            </a:endParaRPr>
          </a:p>
        </p:txBody>
      </p:sp>
    </p:spTree>
    <p:extLst>
      <p:ext uri="{BB962C8B-B14F-4D97-AF65-F5344CB8AC3E}">
        <p14:creationId xmlns:p14="http://schemas.microsoft.com/office/powerpoint/2010/main" val="2537358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36703" y="628"/>
            <a:ext cx="9082379" cy="100902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latin typeface="Arial"/>
                <a:cs typeface="Arial"/>
              </a:rPr>
              <a:t>Human embryos need OCT4 to correctly form a blastocyst</a:t>
            </a:r>
            <a:endParaRPr lang="en-US" sz="2400" b="1" dirty="0">
              <a:latin typeface="Arial"/>
              <a:cs typeface="Arial"/>
            </a:endParaRPr>
          </a:p>
        </p:txBody>
      </p:sp>
      <p:cxnSp>
        <p:nvCxnSpPr>
          <p:cNvPr id="9" name="Straight Connector 8"/>
          <p:cNvCxnSpPr/>
          <p:nvPr/>
        </p:nvCxnSpPr>
        <p:spPr>
          <a:xfrm>
            <a:off x="1524000" y="518828"/>
            <a:ext cx="9180000" cy="0"/>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524000" y="707623"/>
            <a:ext cx="9115738" cy="3339376"/>
          </a:xfrm>
          <a:prstGeom prst="rect">
            <a:avLst/>
          </a:prstGeom>
          <a:noFill/>
        </p:spPr>
        <p:txBody>
          <a:bodyPr wrap="square" rtlCol="0">
            <a:spAutoFit/>
          </a:bodyPr>
          <a:lstStyle/>
          <a:p>
            <a:pPr>
              <a:spcAft>
                <a:spcPts val="1200"/>
              </a:spcAft>
            </a:pPr>
            <a:r>
              <a:rPr lang="en-US" sz="2200" dirty="0"/>
              <a:t>The genome editing techniques are now widely used around the world </a:t>
            </a:r>
            <a:r>
              <a:rPr lang="en-US" sz="2200" dirty="0">
                <a:cs typeface="Arial"/>
              </a:rPr>
              <a:t>with a variety of human cell systems in the lab to understand the role of specific genes, how they lead to disease, and to screen for drugs, etc. </a:t>
            </a:r>
          </a:p>
          <a:p>
            <a:pPr>
              <a:spcAft>
                <a:spcPts val="600"/>
              </a:spcAft>
            </a:pPr>
            <a:r>
              <a:rPr lang="en-US" sz="2000" dirty="0">
                <a:cs typeface="Arial"/>
              </a:rPr>
              <a:t>These include:  </a:t>
            </a:r>
          </a:p>
          <a:p>
            <a:pPr marL="342900" indent="-342900">
              <a:spcAft>
                <a:spcPts val="600"/>
              </a:spcAft>
              <a:buFont typeface="Arial" charset="0"/>
              <a:buChar char="•"/>
            </a:pPr>
            <a:r>
              <a:rPr lang="en-US" sz="2000" dirty="0">
                <a:cs typeface="Arial"/>
              </a:rPr>
              <a:t>Simple cell cultures </a:t>
            </a:r>
          </a:p>
          <a:p>
            <a:pPr marL="342900" indent="-342900">
              <a:spcAft>
                <a:spcPts val="600"/>
              </a:spcAft>
              <a:buFont typeface="Arial"/>
              <a:buChar char="•"/>
            </a:pPr>
            <a:r>
              <a:rPr lang="en-US" sz="2000" dirty="0">
                <a:cs typeface="Arial"/>
              </a:rPr>
              <a:t>Organ-specific stem cells, e.g. neural stem cells, gut stem cells. </a:t>
            </a:r>
          </a:p>
          <a:p>
            <a:pPr marL="342900" indent="-342900">
              <a:spcAft>
                <a:spcPts val="600"/>
              </a:spcAft>
              <a:buFont typeface="Arial"/>
              <a:buChar char="•"/>
            </a:pPr>
            <a:r>
              <a:rPr lang="en-US" sz="2000" dirty="0">
                <a:cs typeface="Arial"/>
              </a:rPr>
              <a:t>ES and </a:t>
            </a:r>
            <a:r>
              <a:rPr lang="en-US" sz="2000" dirty="0" err="1">
                <a:cs typeface="Arial"/>
              </a:rPr>
              <a:t>iPS</a:t>
            </a:r>
            <a:r>
              <a:rPr lang="en-US" sz="2000" dirty="0">
                <a:cs typeface="Arial"/>
              </a:rPr>
              <a:t> cells, which can be cultured in vitro to</a:t>
            </a:r>
            <a:r>
              <a:rPr lang="en-US" sz="2000" dirty="0">
                <a:cs typeface="Arial"/>
              </a:rPr>
              <a:t> </a:t>
            </a:r>
            <a:r>
              <a:rPr lang="en-US" sz="2000" dirty="0">
                <a:cs typeface="Arial"/>
              </a:rPr>
              <a:t>give</a:t>
            </a:r>
            <a:r>
              <a:rPr lang="en-US" sz="2000" dirty="0">
                <a:cs typeface="Arial"/>
              </a:rPr>
              <a:t> </a:t>
            </a:r>
            <a:r>
              <a:rPr lang="en-US" sz="2000" dirty="0">
                <a:cs typeface="Arial"/>
              </a:rPr>
              <a:t>many specific </a:t>
            </a:r>
            <a:r>
              <a:rPr lang="en-US" sz="2000" dirty="0">
                <a:cs typeface="Arial"/>
              </a:rPr>
              <a:t>cell </a:t>
            </a:r>
            <a:r>
              <a:rPr lang="en-US" sz="2000" dirty="0">
                <a:cs typeface="Arial"/>
              </a:rPr>
              <a:t>types and even complex tissues, including brain structures, optic cups, kidney-like structures, etc.</a:t>
            </a:r>
          </a:p>
        </p:txBody>
      </p:sp>
      <p:sp>
        <p:nvSpPr>
          <p:cNvPr id="12" name="TextBox 11"/>
          <p:cNvSpPr txBox="1"/>
          <p:nvPr/>
        </p:nvSpPr>
        <p:spPr>
          <a:xfrm>
            <a:off x="1786054" y="4381180"/>
            <a:ext cx="3122762" cy="1446550"/>
          </a:xfrm>
          <a:prstGeom prst="rect">
            <a:avLst/>
          </a:prstGeom>
          <a:noFill/>
          <a:ln>
            <a:noFill/>
          </a:ln>
        </p:spPr>
        <p:txBody>
          <a:bodyPr wrap="square" rtlCol="0">
            <a:spAutoFit/>
          </a:bodyPr>
          <a:lstStyle/>
          <a:p>
            <a:pPr algn="ctr"/>
            <a:r>
              <a:rPr lang="en-US" sz="2200" dirty="0">
                <a:solidFill>
                  <a:srgbClr val="000000"/>
                </a:solidFill>
                <a:latin typeface="Arial"/>
                <a:cs typeface="Arial"/>
              </a:rPr>
              <a:t>T</a:t>
            </a:r>
            <a:r>
              <a:rPr lang="en-US" sz="2200" dirty="0">
                <a:solidFill>
                  <a:srgbClr val="000000"/>
                </a:solidFill>
                <a:latin typeface="Arial"/>
                <a:cs typeface="Arial"/>
              </a:rPr>
              <a:t>he techniques are also being used </a:t>
            </a:r>
            <a:r>
              <a:rPr lang="en-US" sz="2200" dirty="0">
                <a:solidFill>
                  <a:srgbClr val="000000"/>
                </a:solidFill>
                <a:latin typeface="Arial"/>
                <a:cs typeface="Arial"/>
              </a:rPr>
              <a:t>to study </a:t>
            </a:r>
            <a:r>
              <a:rPr lang="en-US" sz="2200" dirty="0">
                <a:solidFill>
                  <a:srgbClr val="000000"/>
                </a:solidFill>
                <a:latin typeface="Arial"/>
                <a:cs typeface="Arial"/>
              </a:rPr>
              <a:t>early human embryos in culture</a:t>
            </a:r>
            <a:endParaRPr lang="en-US" sz="2200" dirty="0">
              <a:solidFill>
                <a:srgbClr val="000000"/>
              </a:solidFill>
              <a:latin typeface="Arial"/>
              <a:cs typeface="Arial"/>
            </a:endParaRPr>
          </a:p>
        </p:txBody>
      </p:sp>
    </p:spTree>
    <p:extLst>
      <p:ext uri="{BB962C8B-B14F-4D97-AF65-F5344CB8AC3E}">
        <p14:creationId xmlns:p14="http://schemas.microsoft.com/office/powerpoint/2010/main" val="544007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87411" y="15003"/>
            <a:ext cx="9128019" cy="576000"/>
          </a:xfrm>
          <a:prstGeom prst="rect">
            <a:avLst/>
          </a:prstGeom>
        </p:spPr>
        <p:txBody>
          <a:bodyPr/>
          <a:lst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Verdana" pitchFamily="34" charset="0"/>
              </a:defRPr>
            </a:lvl2pPr>
            <a:lvl3pPr algn="l" rtl="0" eaLnBrk="1" fontAlgn="base" hangingPunct="1">
              <a:spcBef>
                <a:spcPct val="0"/>
              </a:spcBef>
              <a:spcAft>
                <a:spcPct val="0"/>
              </a:spcAft>
              <a:defRPr sz="2800">
                <a:solidFill>
                  <a:schemeClr val="tx1"/>
                </a:solidFill>
                <a:latin typeface="Verdana" pitchFamily="34" charset="0"/>
              </a:defRPr>
            </a:lvl3pPr>
            <a:lvl4pPr algn="l" rtl="0" eaLnBrk="1" fontAlgn="base" hangingPunct="1">
              <a:spcBef>
                <a:spcPct val="0"/>
              </a:spcBef>
              <a:spcAft>
                <a:spcPct val="0"/>
              </a:spcAft>
              <a:defRPr sz="2800">
                <a:solidFill>
                  <a:schemeClr val="tx1"/>
                </a:solidFill>
                <a:latin typeface="Verdana" pitchFamily="34" charset="0"/>
              </a:defRPr>
            </a:lvl4pPr>
            <a:lvl5pPr algn="l" rtl="0" eaLnBrk="1" fontAlgn="base" hangingPunct="1">
              <a:spcBef>
                <a:spcPct val="0"/>
              </a:spcBef>
              <a:spcAft>
                <a:spcPct val="0"/>
              </a:spcAft>
              <a:defRPr sz="2800">
                <a:solidFill>
                  <a:schemeClr val="tx1"/>
                </a:solidFill>
                <a:latin typeface="Verdana" pitchFamily="34" charset="0"/>
              </a:defRPr>
            </a:lvl5pPr>
            <a:lvl6pPr marL="457200" algn="l" rtl="0" eaLnBrk="1" fontAlgn="base" hangingPunct="1">
              <a:spcBef>
                <a:spcPct val="0"/>
              </a:spcBef>
              <a:spcAft>
                <a:spcPct val="0"/>
              </a:spcAft>
              <a:defRPr sz="2800">
                <a:solidFill>
                  <a:schemeClr val="tx1"/>
                </a:solidFill>
                <a:latin typeface="Verdana" pitchFamily="34" charset="0"/>
              </a:defRPr>
            </a:lvl6pPr>
            <a:lvl7pPr marL="914400" algn="l" rtl="0" eaLnBrk="1" fontAlgn="base" hangingPunct="1">
              <a:spcBef>
                <a:spcPct val="0"/>
              </a:spcBef>
              <a:spcAft>
                <a:spcPct val="0"/>
              </a:spcAft>
              <a:defRPr sz="2800">
                <a:solidFill>
                  <a:schemeClr val="tx1"/>
                </a:solidFill>
                <a:latin typeface="Verdana" pitchFamily="34" charset="0"/>
              </a:defRPr>
            </a:lvl7pPr>
            <a:lvl8pPr marL="1371600" algn="l" rtl="0" eaLnBrk="1" fontAlgn="base" hangingPunct="1">
              <a:spcBef>
                <a:spcPct val="0"/>
              </a:spcBef>
              <a:spcAft>
                <a:spcPct val="0"/>
              </a:spcAft>
              <a:defRPr sz="2800">
                <a:solidFill>
                  <a:schemeClr val="tx1"/>
                </a:solidFill>
                <a:latin typeface="Verdana" pitchFamily="34" charset="0"/>
              </a:defRPr>
            </a:lvl8pPr>
            <a:lvl9pPr marL="1828800" algn="l" rtl="0" eaLnBrk="1" fontAlgn="base" hangingPunct="1">
              <a:spcBef>
                <a:spcPct val="0"/>
              </a:spcBef>
              <a:spcAft>
                <a:spcPct val="0"/>
              </a:spcAft>
              <a:defRPr sz="2800">
                <a:solidFill>
                  <a:schemeClr val="tx1"/>
                </a:solidFill>
                <a:latin typeface="Verdana" pitchFamily="34" charset="0"/>
              </a:defRPr>
            </a:lvl9pPr>
          </a:lstStyle>
          <a:p>
            <a:r>
              <a:rPr lang="en-GB" b="1" kern="0"/>
              <a:t>  </a:t>
            </a:r>
            <a:r>
              <a:rPr lang="en-GB" b="1" kern="0" dirty="0"/>
              <a:t>Manipulating and understanding DNA sequences</a:t>
            </a:r>
          </a:p>
        </p:txBody>
      </p:sp>
      <p:sp>
        <p:nvSpPr>
          <p:cNvPr id="8" name="TextBox 7"/>
          <p:cNvSpPr txBox="1"/>
          <p:nvPr/>
        </p:nvSpPr>
        <p:spPr>
          <a:xfrm>
            <a:off x="1583548" y="704912"/>
            <a:ext cx="8525653" cy="1000274"/>
          </a:xfrm>
          <a:prstGeom prst="rect">
            <a:avLst/>
          </a:prstGeom>
          <a:noFill/>
        </p:spPr>
        <p:txBody>
          <a:bodyPr wrap="square" rtlCol="0">
            <a:spAutoFit/>
          </a:bodyPr>
          <a:lstStyle/>
          <a:p>
            <a:pPr marL="800100" lvl="1" indent="-342900">
              <a:spcAft>
                <a:spcPts val="1800"/>
              </a:spcAft>
              <a:buClr>
                <a:srgbClr val="9A044B"/>
              </a:buClr>
              <a:buFont typeface="Wingdings" panose="05000000000000000000" pitchFamily="2" charset="2"/>
              <a:buChar char="Ø"/>
            </a:pPr>
            <a:r>
              <a:rPr lang="en-GB" sz="2200" b="1" dirty="0"/>
              <a:t>Recombinant DNA techniques in bacteria</a:t>
            </a:r>
            <a:r>
              <a:rPr lang="en-GB" sz="2200" dirty="0"/>
              <a:t> </a:t>
            </a:r>
            <a:r>
              <a:rPr lang="en-GB" sz="2200" dirty="0"/>
              <a:t>(1972 -) </a:t>
            </a:r>
            <a:endParaRPr lang="en-GB" sz="2200" b="1" dirty="0">
              <a:cs typeface="Times" panose="02020603050405020304" pitchFamily="18" charset="0"/>
            </a:endParaRPr>
          </a:p>
          <a:p>
            <a:pPr marL="800100" lvl="1" indent="-342900">
              <a:buClr>
                <a:srgbClr val="9A044B"/>
              </a:buClr>
              <a:buFont typeface="Wingdings" panose="05000000000000000000" pitchFamily="2" charset="2"/>
              <a:buChar char="Ø"/>
            </a:pPr>
            <a:r>
              <a:rPr lang="en-GB" sz="2200" b="1" dirty="0">
                <a:cs typeface="Times" panose="02020603050405020304" pitchFamily="18" charset="0"/>
              </a:rPr>
              <a:t>DNA sequencing </a:t>
            </a:r>
            <a:r>
              <a:rPr lang="en-GB" sz="2200" dirty="0">
                <a:cs typeface="Times" panose="02020603050405020304" pitchFamily="18" charset="0"/>
              </a:rPr>
              <a:t>(1977 -)</a:t>
            </a:r>
          </a:p>
        </p:txBody>
      </p:sp>
      <p:sp>
        <p:nvSpPr>
          <p:cNvPr id="11" name="TextBox 10"/>
          <p:cNvSpPr txBox="1"/>
          <p:nvPr/>
        </p:nvSpPr>
        <p:spPr>
          <a:xfrm>
            <a:off x="1827062" y="4576408"/>
            <a:ext cx="8614849" cy="1600438"/>
          </a:xfrm>
          <a:prstGeom prst="rect">
            <a:avLst/>
          </a:prstGeom>
          <a:noFill/>
          <a:ln>
            <a:solidFill>
              <a:srgbClr val="AA0000"/>
            </a:solidFill>
          </a:ln>
        </p:spPr>
        <p:txBody>
          <a:bodyPr wrap="square" rtlCol="0">
            <a:spAutoFit/>
          </a:bodyPr>
          <a:lstStyle/>
          <a:p>
            <a:pPr>
              <a:spcAft>
                <a:spcPts val="1200"/>
              </a:spcAft>
            </a:pPr>
            <a:r>
              <a:rPr lang="en-US" sz="2200" dirty="0"/>
              <a:t>These technologies stimulated ideas of how to treat patients with genetic disorders  - </a:t>
            </a:r>
            <a:r>
              <a:rPr lang="en-US" sz="2200" b="1" dirty="0"/>
              <a:t>“somatic gene therapy”</a:t>
            </a:r>
            <a:r>
              <a:rPr lang="en-US" sz="2200" dirty="0"/>
              <a:t>:</a:t>
            </a:r>
          </a:p>
          <a:p>
            <a:pPr marL="342900" indent="-342900">
              <a:buFont typeface="Wingdings" charset="2"/>
              <a:buChar char="Ø"/>
            </a:pPr>
            <a:r>
              <a:rPr lang="en-US" sz="2200" dirty="0"/>
              <a:t>Can a version of the missing gene be introduced in a way that it should be active in the relevant tissue over prolonged periods ?</a:t>
            </a:r>
          </a:p>
        </p:txBody>
      </p:sp>
      <p:sp>
        <p:nvSpPr>
          <p:cNvPr id="2" name="TextBox 1"/>
          <p:cNvSpPr txBox="1"/>
          <p:nvPr/>
        </p:nvSpPr>
        <p:spPr>
          <a:xfrm>
            <a:off x="1524000" y="1908193"/>
            <a:ext cx="9033158" cy="2246769"/>
          </a:xfrm>
          <a:prstGeom prst="rect">
            <a:avLst/>
          </a:prstGeom>
          <a:noFill/>
        </p:spPr>
        <p:txBody>
          <a:bodyPr wrap="square" rtlCol="0">
            <a:spAutoFit/>
          </a:bodyPr>
          <a:lstStyle/>
          <a:p>
            <a:pPr marL="342900" indent="-342900">
              <a:spcAft>
                <a:spcPts val="1800"/>
              </a:spcAft>
              <a:buFont typeface="Wingdings" charset="2"/>
              <a:buChar char="Ø"/>
            </a:pPr>
            <a:r>
              <a:rPr lang="en-US" sz="2200" b="1" dirty="0"/>
              <a:t>Adding genes to mammalian cells in culture  </a:t>
            </a:r>
            <a:r>
              <a:rPr lang="en-US" sz="2200" dirty="0"/>
              <a:t>(1977 -)</a:t>
            </a:r>
          </a:p>
          <a:p>
            <a:pPr marL="342900" indent="-342900">
              <a:spcAft>
                <a:spcPts val="1800"/>
              </a:spcAft>
              <a:buFont typeface="Wingdings" charset="2"/>
              <a:buChar char="Ø"/>
            </a:pPr>
            <a:r>
              <a:rPr lang="en-US" sz="2200" b="1" dirty="0"/>
              <a:t>Better understanding of radiation- and chemical-induced mutations in mice and in cancer treatments in humans</a:t>
            </a:r>
            <a:r>
              <a:rPr lang="en-US" sz="2200" b="1" dirty="0"/>
              <a:t>.</a:t>
            </a:r>
            <a:endParaRPr lang="en-US" sz="2200" dirty="0"/>
          </a:p>
          <a:p>
            <a:pPr marL="342900" indent="-342900">
              <a:buFont typeface="Wingdings" charset="2"/>
              <a:buChar char="Ø"/>
            </a:pPr>
            <a:r>
              <a:rPr lang="en-US" sz="2200" b="1" dirty="0"/>
              <a:t>Development of viruses as vectors </a:t>
            </a:r>
            <a:r>
              <a:rPr lang="en-US" sz="2200" dirty="0"/>
              <a:t>for introducing genes into mammalian cells (1981 -)</a:t>
            </a:r>
          </a:p>
        </p:txBody>
      </p:sp>
      <p:cxnSp>
        <p:nvCxnSpPr>
          <p:cNvPr id="12" name="Straight Connector 11"/>
          <p:cNvCxnSpPr/>
          <p:nvPr/>
        </p:nvCxnSpPr>
        <p:spPr>
          <a:xfrm>
            <a:off x="1512052" y="528052"/>
            <a:ext cx="9153144" cy="0"/>
          </a:xfrm>
          <a:prstGeom prst="line">
            <a:avLst/>
          </a:prstGeom>
          <a:ln w="3175" cmpd="sng">
            <a:solidFill>
              <a:srgbClr val="0052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5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54360"/>
            <a:ext cx="9177865" cy="576000"/>
          </a:xfrm>
        </p:spPr>
        <p:txBody>
          <a:bodyPr>
            <a:normAutofit/>
          </a:bodyPr>
          <a:lstStyle/>
          <a:p>
            <a:r>
              <a:rPr lang="en-US" sz="2800" b="1" dirty="0">
                <a:ea typeface="Times" charset="0"/>
                <a:cs typeface="Times" charset="0"/>
              </a:rPr>
              <a:t>Clinical applications: Somatic Gene Therapy</a:t>
            </a:r>
            <a:endParaRPr lang="en-US" sz="2800" b="1" dirty="0">
              <a:ea typeface="Times" charset="0"/>
              <a:cs typeface="Times" charset="0"/>
            </a:endParaRPr>
          </a:p>
        </p:txBody>
      </p:sp>
      <p:cxnSp>
        <p:nvCxnSpPr>
          <p:cNvPr id="4" name="Straight Connector 3"/>
          <p:cNvCxnSpPr/>
          <p:nvPr/>
        </p:nvCxnSpPr>
        <p:spPr>
          <a:xfrm flipV="1">
            <a:off x="1524000" y="477706"/>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732278" y="1511697"/>
            <a:ext cx="8691883" cy="1015663"/>
          </a:xfrm>
          <a:prstGeom prst="rect">
            <a:avLst/>
          </a:prstGeom>
          <a:noFill/>
        </p:spPr>
        <p:txBody>
          <a:bodyPr wrap="square" rtlCol="0">
            <a:spAutoFit/>
          </a:bodyPr>
          <a:lstStyle/>
          <a:p>
            <a:pPr marL="0" lvl="1" indent="-342900" defTabSz="914400">
              <a:spcAft>
                <a:spcPts val="600"/>
              </a:spcAft>
              <a:buFont typeface="Arial" charset="0"/>
              <a:buChar char="•"/>
            </a:pPr>
            <a:r>
              <a:rPr lang="en-US" sz="2000" dirty="0">
                <a:solidFill>
                  <a:prstClr val="black"/>
                </a:solidFill>
                <a:ea typeface="Times" charset="0"/>
                <a:cs typeface="Times" charset="0"/>
              </a:rPr>
              <a:t>C</a:t>
            </a:r>
            <a:r>
              <a:rPr lang="en-US" sz="2000" dirty="0">
                <a:solidFill>
                  <a:prstClr val="black"/>
                </a:solidFill>
                <a:ea typeface="Times" charset="0"/>
                <a:cs typeface="Times" charset="0"/>
              </a:rPr>
              <a:t>orrects the defective gene, which will </a:t>
            </a:r>
            <a:r>
              <a:rPr lang="en-US" sz="2000" dirty="0">
                <a:solidFill>
                  <a:prstClr val="black"/>
                </a:solidFill>
                <a:ea typeface="Times" charset="0"/>
                <a:cs typeface="Times" charset="0"/>
              </a:rPr>
              <a:t>be </a:t>
            </a:r>
            <a:r>
              <a:rPr lang="en-US" sz="2000" dirty="0">
                <a:solidFill>
                  <a:prstClr val="black"/>
                </a:solidFill>
                <a:ea typeface="Times" charset="0"/>
                <a:cs typeface="Times" charset="0"/>
              </a:rPr>
              <a:t>active at the correct levels, </a:t>
            </a:r>
            <a:r>
              <a:rPr lang="en-US" sz="2000" dirty="0">
                <a:solidFill>
                  <a:prstClr val="black"/>
                </a:solidFill>
                <a:ea typeface="Times" charset="0"/>
                <a:cs typeface="Times" charset="0"/>
              </a:rPr>
              <a:t>rather </a:t>
            </a:r>
            <a:r>
              <a:rPr lang="en-US" sz="2000" dirty="0">
                <a:solidFill>
                  <a:prstClr val="black"/>
                </a:solidFill>
                <a:ea typeface="Times" charset="0"/>
                <a:cs typeface="Times" charset="0"/>
              </a:rPr>
              <a:t>than introducing an extra copy of the gene, which will insert at random in the genome and may not be correctly regulated.</a:t>
            </a:r>
            <a:endParaRPr lang="en-US" sz="2000" dirty="0">
              <a:solidFill>
                <a:prstClr val="black"/>
              </a:solidFill>
              <a:ea typeface="Times" charset="0"/>
              <a:cs typeface="Times" charset="0"/>
            </a:endParaRPr>
          </a:p>
        </p:txBody>
      </p:sp>
      <p:sp>
        <p:nvSpPr>
          <p:cNvPr id="2" name="TextBox 1"/>
          <p:cNvSpPr txBox="1"/>
          <p:nvPr/>
        </p:nvSpPr>
        <p:spPr>
          <a:xfrm>
            <a:off x="1701797" y="4505877"/>
            <a:ext cx="9004300" cy="1923604"/>
          </a:xfrm>
          <a:prstGeom prst="rect">
            <a:avLst/>
          </a:prstGeom>
          <a:noFill/>
        </p:spPr>
        <p:txBody>
          <a:bodyPr wrap="square" rtlCol="0">
            <a:spAutoFit/>
          </a:bodyPr>
          <a:lstStyle/>
          <a:p>
            <a:pPr marL="342900" lvl="1" indent="-342900" defTabSz="914400">
              <a:spcAft>
                <a:spcPts val="600"/>
              </a:spcAft>
              <a:buFont typeface="Arial" charset="0"/>
              <a:buChar char="•"/>
            </a:pPr>
            <a:r>
              <a:rPr lang="en-US" sz="2200" dirty="0">
                <a:solidFill>
                  <a:srgbClr val="800000"/>
                </a:solidFill>
                <a:ea typeface="Times" charset="0"/>
                <a:cs typeface="Times" charset="0"/>
              </a:rPr>
              <a:t>Editing cells directly in the body (</a:t>
            </a:r>
            <a:r>
              <a:rPr lang="en-US" sz="2200" i="1" dirty="0">
                <a:solidFill>
                  <a:srgbClr val="800000"/>
                </a:solidFill>
                <a:ea typeface="Times" charset="0"/>
                <a:cs typeface="Times" charset="0"/>
              </a:rPr>
              <a:t>in vivo)</a:t>
            </a:r>
            <a:r>
              <a:rPr lang="en-US" sz="2200" dirty="0">
                <a:solidFill>
                  <a:srgbClr val="800000"/>
                </a:solidFill>
                <a:ea typeface="Times" charset="0"/>
                <a:cs typeface="Times" charset="0"/>
              </a:rPr>
              <a:t>, with e.g. viral or particle delivery (technically more challenging): </a:t>
            </a:r>
          </a:p>
          <a:p>
            <a:pPr marL="800100" lvl="2" indent="-342900" defTabSz="914400">
              <a:spcAft>
                <a:spcPts val="600"/>
              </a:spcAft>
              <a:buFont typeface="Courier New" charset="0"/>
              <a:buChar char="o"/>
            </a:pPr>
            <a:r>
              <a:rPr lang="en-US" sz="2000" dirty="0">
                <a:solidFill>
                  <a:srgbClr val="800000"/>
                </a:solidFill>
                <a:ea typeface="Times" charset="0"/>
                <a:cs typeface="Times" charset="0"/>
              </a:rPr>
              <a:t>editing liver cells for metabolic diseases or </a:t>
            </a:r>
            <a:r>
              <a:rPr lang="en-US" sz="2000" dirty="0" err="1">
                <a:solidFill>
                  <a:srgbClr val="800000"/>
                </a:solidFill>
                <a:ea typeface="Times" charset="0"/>
                <a:cs typeface="Times" charset="0"/>
              </a:rPr>
              <a:t>haemophilia</a:t>
            </a:r>
            <a:endParaRPr lang="en-US" sz="2000" dirty="0">
              <a:solidFill>
                <a:srgbClr val="800000"/>
              </a:solidFill>
              <a:ea typeface="Times" charset="0"/>
              <a:cs typeface="Times" charset="0"/>
            </a:endParaRPr>
          </a:p>
          <a:p>
            <a:pPr marL="800100" lvl="2" indent="-342900" defTabSz="914400">
              <a:spcAft>
                <a:spcPts val="600"/>
              </a:spcAft>
              <a:buFont typeface="Courier New" charset="0"/>
              <a:buChar char="o"/>
            </a:pPr>
            <a:r>
              <a:rPr lang="en-US" sz="2000" dirty="0">
                <a:solidFill>
                  <a:srgbClr val="800000"/>
                </a:solidFill>
                <a:ea typeface="Times" charset="0"/>
                <a:cs typeface="Times" charset="0"/>
              </a:rPr>
              <a:t>editing muscle cells for muscular dystrophy</a:t>
            </a:r>
          </a:p>
          <a:p>
            <a:pPr marL="800100" lvl="2" indent="-342900" defTabSz="914400">
              <a:buFont typeface="Courier New" charset="0"/>
              <a:buChar char="o"/>
            </a:pPr>
            <a:r>
              <a:rPr lang="en-US" sz="2000" dirty="0">
                <a:solidFill>
                  <a:srgbClr val="800000"/>
                </a:solidFill>
                <a:ea typeface="Times" charset="0"/>
                <a:cs typeface="Times" charset="0"/>
              </a:rPr>
              <a:t>mutating human papilloma virus in epithelial cells to reduce cancer </a:t>
            </a:r>
            <a:r>
              <a:rPr lang="en-US" sz="2000" dirty="0">
                <a:solidFill>
                  <a:srgbClr val="800000"/>
                </a:solidFill>
                <a:ea typeface="Times" charset="0"/>
                <a:cs typeface="Times" charset="0"/>
              </a:rPr>
              <a:t>risk</a:t>
            </a:r>
            <a:endParaRPr lang="en-US" sz="2000" dirty="0">
              <a:solidFill>
                <a:srgbClr val="800000"/>
              </a:solidFill>
              <a:latin typeface="Times" charset="0"/>
              <a:ea typeface="Times" charset="0"/>
              <a:cs typeface="Times" charset="0"/>
            </a:endParaRPr>
          </a:p>
        </p:txBody>
      </p:sp>
      <p:sp>
        <p:nvSpPr>
          <p:cNvPr id="6" name="TextBox 5"/>
          <p:cNvSpPr txBox="1"/>
          <p:nvPr/>
        </p:nvSpPr>
        <p:spPr>
          <a:xfrm>
            <a:off x="1732278" y="3135163"/>
            <a:ext cx="8691883" cy="1200329"/>
          </a:xfrm>
          <a:prstGeom prst="rect">
            <a:avLst/>
          </a:prstGeom>
          <a:noFill/>
        </p:spPr>
        <p:txBody>
          <a:bodyPr wrap="square" rtlCol="0">
            <a:spAutoFit/>
          </a:bodyPr>
          <a:lstStyle/>
          <a:p>
            <a:pPr marL="342900" indent="-342900" defTabSz="914400">
              <a:spcAft>
                <a:spcPts val="600"/>
              </a:spcAft>
              <a:buFont typeface="Arial" charset="0"/>
              <a:buChar char="•"/>
            </a:pPr>
            <a:r>
              <a:rPr lang="en-US" sz="2200" dirty="0">
                <a:solidFill>
                  <a:srgbClr val="002060"/>
                </a:solidFill>
                <a:ea typeface="Times" charset="0"/>
                <a:cs typeface="Times" charset="0"/>
              </a:rPr>
              <a:t>Editing </a:t>
            </a:r>
            <a:r>
              <a:rPr lang="en-US" sz="2200" dirty="0">
                <a:solidFill>
                  <a:srgbClr val="002060"/>
                </a:solidFill>
                <a:ea typeface="Times" charset="0"/>
                <a:cs typeface="Times" charset="0"/>
              </a:rPr>
              <a:t>cells outside the body (</a:t>
            </a:r>
            <a:r>
              <a:rPr lang="en-US" sz="2200" i="1" dirty="0">
                <a:solidFill>
                  <a:srgbClr val="002060"/>
                </a:solidFill>
                <a:ea typeface="Times" charset="0"/>
                <a:cs typeface="Times" charset="0"/>
              </a:rPr>
              <a:t>ex vivo</a:t>
            </a:r>
            <a:r>
              <a:rPr lang="en-US" sz="2200" dirty="0">
                <a:solidFill>
                  <a:srgbClr val="002060"/>
                </a:solidFill>
                <a:ea typeface="Times" charset="0"/>
                <a:cs typeface="Times" charset="0"/>
              </a:rPr>
              <a:t>) and reinserting them:</a:t>
            </a:r>
          </a:p>
          <a:p>
            <a:pPr marL="800100" lvl="1" indent="-342900" defTabSz="914400">
              <a:spcAft>
                <a:spcPts val="600"/>
              </a:spcAft>
              <a:buFont typeface="Courier New" charset="0"/>
              <a:buChar char="o"/>
            </a:pPr>
            <a:r>
              <a:rPr lang="en-US" sz="2000" dirty="0">
                <a:solidFill>
                  <a:srgbClr val="002060"/>
                </a:solidFill>
                <a:ea typeface="Times" charset="0"/>
                <a:cs typeface="Times" charset="0"/>
              </a:rPr>
              <a:t>editing blood cells for treatments of cancer (CAR-T cells) or HIV</a:t>
            </a:r>
          </a:p>
          <a:p>
            <a:pPr marL="800100" lvl="1" indent="-342900" defTabSz="914400">
              <a:buFont typeface="Courier New" charset="0"/>
              <a:buChar char="o"/>
            </a:pPr>
            <a:r>
              <a:rPr lang="en-US" sz="2000" dirty="0">
                <a:solidFill>
                  <a:srgbClr val="002060"/>
                </a:solidFill>
                <a:ea typeface="Times" charset="0"/>
                <a:cs typeface="Times" charset="0"/>
              </a:rPr>
              <a:t>editing blood cells for sickle cell disease, </a:t>
            </a:r>
            <a:r>
              <a:rPr lang="en-US" sz="2000" dirty="0" err="1">
                <a:solidFill>
                  <a:srgbClr val="002060"/>
                </a:solidFill>
                <a:ea typeface="Times" charset="0"/>
                <a:cs typeface="Times" charset="0"/>
              </a:rPr>
              <a:t>thalassemias</a:t>
            </a:r>
            <a:endParaRPr lang="en-US" sz="2000" dirty="0">
              <a:solidFill>
                <a:srgbClr val="002060"/>
              </a:solidFill>
              <a:ea typeface="Times" charset="0"/>
              <a:cs typeface="Times" charset="0"/>
            </a:endParaRPr>
          </a:p>
        </p:txBody>
      </p:sp>
      <p:sp>
        <p:nvSpPr>
          <p:cNvPr id="7" name="TextBox 6"/>
          <p:cNvSpPr txBox="1"/>
          <p:nvPr/>
        </p:nvSpPr>
        <p:spPr>
          <a:xfrm>
            <a:off x="1590039" y="2689036"/>
            <a:ext cx="8595360" cy="430887"/>
          </a:xfrm>
          <a:prstGeom prst="rect">
            <a:avLst/>
          </a:prstGeom>
          <a:noFill/>
        </p:spPr>
        <p:txBody>
          <a:bodyPr wrap="square" rtlCol="0">
            <a:spAutoFit/>
          </a:bodyPr>
          <a:lstStyle/>
          <a:p>
            <a:pPr lvl="0"/>
            <a:r>
              <a:rPr lang="en-US" sz="2200" b="1" dirty="0">
                <a:ea typeface="Times" charset="0"/>
                <a:cs typeface="Times" charset="0"/>
              </a:rPr>
              <a:t>Approaches for somatic interventions</a:t>
            </a:r>
            <a:r>
              <a:rPr lang="en-US" sz="2200" b="1" dirty="0">
                <a:ea typeface="Times" charset="0"/>
                <a:cs typeface="Times" charset="0"/>
              </a:rPr>
              <a:t>:</a:t>
            </a:r>
            <a:endParaRPr lang="en-US" sz="2200" b="1" dirty="0">
              <a:ea typeface="Times" charset="0"/>
              <a:cs typeface="Times" charset="0"/>
            </a:endParaRPr>
          </a:p>
        </p:txBody>
      </p:sp>
      <p:sp>
        <p:nvSpPr>
          <p:cNvPr id="8" name="TextBox 7"/>
          <p:cNvSpPr txBox="1"/>
          <p:nvPr/>
        </p:nvSpPr>
        <p:spPr>
          <a:xfrm>
            <a:off x="1625598" y="506401"/>
            <a:ext cx="8798563" cy="954107"/>
          </a:xfrm>
          <a:prstGeom prst="rect">
            <a:avLst/>
          </a:prstGeom>
          <a:noFill/>
        </p:spPr>
        <p:txBody>
          <a:bodyPr wrap="square" rtlCol="0">
            <a:spAutoFit/>
          </a:bodyPr>
          <a:lstStyle/>
          <a:p>
            <a:pPr marL="342900" indent="-342900" defTabSz="914400">
              <a:spcAft>
                <a:spcPts val="1200"/>
              </a:spcAft>
            </a:pPr>
            <a:r>
              <a:rPr lang="en-US" sz="2000" dirty="0">
                <a:solidFill>
                  <a:prstClr val="black"/>
                </a:solidFill>
                <a:ea typeface="Times" charset="0"/>
                <a:cs typeface="Times" charset="0"/>
              </a:rPr>
              <a:t> </a:t>
            </a:r>
            <a:r>
              <a:rPr lang="en-US" sz="2000" dirty="0">
                <a:solidFill>
                  <a:prstClr val="black"/>
                </a:solidFill>
                <a:ea typeface="Times" charset="0"/>
                <a:cs typeface="Times" charset="0"/>
              </a:rPr>
              <a:t>    </a:t>
            </a:r>
            <a:r>
              <a:rPr lang="en-US" sz="2400" b="1" dirty="0">
                <a:solidFill>
                  <a:prstClr val="black"/>
                </a:solidFill>
                <a:ea typeface="Times" charset="0"/>
                <a:cs typeface="Times" charset="0"/>
              </a:rPr>
              <a:t>Genome </a:t>
            </a:r>
            <a:r>
              <a:rPr lang="en-US" sz="2400" b="1" dirty="0">
                <a:solidFill>
                  <a:prstClr val="black"/>
                </a:solidFill>
                <a:ea typeface="Times" charset="0"/>
                <a:cs typeface="Times" charset="0"/>
              </a:rPr>
              <a:t>editing is a relatively new tool for gene therapy</a:t>
            </a:r>
          </a:p>
          <a:p>
            <a:pPr marL="342900" indent="-342900" defTabSz="914400">
              <a:spcAft>
                <a:spcPts val="600"/>
              </a:spcAft>
            </a:pPr>
            <a:r>
              <a:rPr lang="en-US" sz="2200" b="1" dirty="0">
                <a:solidFill>
                  <a:prstClr val="black"/>
                </a:solidFill>
                <a:ea typeface="Times" charset="0"/>
                <a:cs typeface="Times" charset="0"/>
              </a:rPr>
              <a:t>Advantages over old methods: </a:t>
            </a:r>
            <a:endParaRPr lang="en-US" sz="2200" dirty="0"/>
          </a:p>
        </p:txBody>
      </p:sp>
    </p:spTree>
    <p:extLst>
      <p:ext uri="{BB962C8B-B14F-4D97-AF65-F5344CB8AC3E}">
        <p14:creationId xmlns:p14="http://schemas.microsoft.com/office/powerpoint/2010/main" val="21072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400" y="-8122"/>
            <a:ext cx="8440869" cy="492443"/>
          </a:xfrm>
          <a:prstGeom prst="rect">
            <a:avLst/>
          </a:prstGeom>
          <a:noFill/>
        </p:spPr>
        <p:txBody>
          <a:bodyPr wrap="square" rtlCol="0">
            <a:spAutoFit/>
          </a:bodyPr>
          <a:lstStyle/>
          <a:p>
            <a:r>
              <a:rPr lang="en-US" sz="2600" dirty="0"/>
              <a:t>Somatic gene therapy in humans using genome editing:</a:t>
            </a:r>
            <a:endParaRPr lang="en-US" sz="2600" dirty="0"/>
          </a:p>
        </p:txBody>
      </p:sp>
      <p:sp>
        <p:nvSpPr>
          <p:cNvPr id="4" name="TextBox 3"/>
          <p:cNvSpPr txBox="1"/>
          <p:nvPr/>
        </p:nvSpPr>
        <p:spPr>
          <a:xfrm>
            <a:off x="1752999" y="484321"/>
            <a:ext cx="8915001" cy="5401478"/>
          </a:xfrm>
          <a:prstGeom prst="rect">
            <a:avLst/>
          </a:prstGeom>
          <a:noFill/>
        </p:spPr>
        <p:txBody>
          <a:bodyPr wrap="square" rtlCol="0">
            <a:spAutoFit/>
          </a:bodyPr>
          <a:lstStyle/>
          <a:p>
            <a:endParaRPr lang="en-US" sz="2200" dirty="0"/>
          </a:p>
          <a:p>
            <a:pPr marL="342900" indent="-342900">
              <a:buFont typeface="Arial"/>
              <a:buChar char="•"/>
            </a:pPr>
            <a:r>
              <a:rPr lang="en-US" sz="2200" dirty="0"/>
              <a:t>ZFNs to mutate the HIV receptor, </a:t>
            </a:r>
            <a:r>
              <a:rPr lang="en-US" sz="2200" dirty="0"/>
              <a:t>CCR5 in AIDS patients</a:t>
            </a:r>
          </a:p>
          <a:p>
            <a:pPr marL="342900" indent="-342900">
              <a:buFont typeface="Arial"/>
              <a:buChar char="•"/>
            </a:pPr>
            <a:endParaRPr lang="en-US" sz="2200" dirty="0"/>
          </a:p>
          <a:p>
            <a:pPr marL="342900" indent="-342900">
              <a:buFont typeface="Arial"/>
              <a:buChar char="•"/>
            </a:pPr>
            <a:endParaRPr lang="en-US" sz="2200" dirty="0"/>
          </a:p>
          <a:p>
            <a:pPr marL="342900" indent="-342900">
              <a:buFont typeface="Arial"/>
              <a:buChar char="•"/>
            </a:pPr>
            <a:endParaRPr lang="en-US" sz="2200" dirty="0"/>
          </a:p>
          <a:p>
            <a:pPr marL="342900" indent="-342900">
              <a:buFont typeface="Arial"/>
              <a:buChar char="•"/>
            </a:pPr>
            <a:r>
              <a:rPr lang="en-US" sz="2200" dirty="0" err="1"/>
              <a:t>Layla</a:t>
            </a:r>
            <a:r>
              <a:rPr lang="en-US" sz="2200" dirty="0"/>
              <a:t> </a:t>
            </a:r>
            <a:r>
              <a:rPr lang="en-US" sz="2200" dirty="0"/>
              <a:t>Richards, with </a:t>
            </a:r>
            <a:r>
              <a:rPr lang="en-US" sz="2200" dirty="0"/>
              <a:t>acute lymphoblastic anemia </a:t>
            </a:r>
          </a:p>
          <a:p>
            <a:r>
              <a:rPr lang="en-US" sz="2200" dirty="0"/>
              <a:t>    	(ALL), was </a:t>
            </a:r>
            <a:r>
              <a:rPr lang="en-US" sz="2200" dirty="0"/>
              <a:t>the first in the world to be </a:t>
            </a:r>
            <a:r>
              <a:rPr lang="en-US" sz="2200" dirty="0"/>
              <a:t>given </a:t>
            </a:r>
          </a:p>
          <a:p>
            <a:r>
              <a:rPr lang="en-US" sz="2200" dirty="0"/>
              <a:t>   	TALEN genome</a:t>
            </a:r>
            <a:r>
              <a:rPr lang="en-US" sz="2200" dirty="0"/>
              <a:t>-edited immune cells </a:t>
            </a:r>
          </a:p>
          <a:p>
            <a:r>
              <a:rPr lang="en-US" sz="2200" dirty="0"/>
              <a:t>    	(CAR-T cells) to </a:t>
            </a:r>
            <a:r>
              <a:rPr lang="en-US" sz="2200" dirty="0"/>
              <a:t>treat </a:t>
            </a:r>
            <a:r>
              <a:rPr lang="en-US" sz="2200" dirty="0"/>
              <a:t>an 'incurable</a:t>
            </a:r>
            <a:r>
              <a:rPr lang="en-US" sz="2200" dirty="0"/>
              <a:t>' </a:t>
            </a:r>
            <a:r>
              <a:rPr lang="en-US" sz="2200" dirty="0"/>
              <a:t>cancer.</a:t>
            </a:r>
          </a:p>
          <a:p>
            <a:pPr marL="342900" indent="-342900">
              <a:buFont typeface="Arial"/>
              <a:buChar char="•"/>
            </a:pPr>
            <a:endParaRPr lang="en-US" sz="2200" dirty="0"/>
          </a:p>
          <a:p>
            <a:pPr>
              <a:spcAft>
                <a:spcPts val="1200"/>
              </a:spcAft>
            </a:pPr>
            <a:endParaRPr lang="en-US" sz="2200" dirty="0"/>
          </a:p>
          <a:p>
            <a:pPr marL="342900" indent="-342900">
              <a:spcAft>
                <a:spcPts val="600"/>
              </a:spcAft>
              <a:buFont typeface="Arial"/>
              <a:buChar char="•"/>
            </a:pPr>
            <a:r>
              <a:rPr lang="en-US" sz="2200" dirty="0"/>
              <a:t>CRISPR/Cas9 for CAR-T cells for small cell lung cancer: </a:t>
            </a:r>
          </a:p>
          <a:p>
            <a:r>
              <a:rPr lang="en-US" sz="2200" dirty="0"/>
              <a:t>	Trial in China just starting.</a:t>
            </a:r>
          </a:p>
          <a:p>
            <a:pPr marL="342900" indent="-342900">
              <a:buFont typeface="Arial"/>
              <a:buChar char="•"/>
            </a:pPr>
            <a:endParaRPr lang="en-US" sz="2200" dirty="0"/>
          </a:p>
          <a:p>
            <a:pPr marL="342900" indent="-342900">
              <a:buFont typeface="Arial"/>
              <a:buChar char="•"/>
            </a:pPr>
            <a:r>
              <a:rPr lang="en-US" sz="2200" dirty="0"/>
              <a:t>Sickle </a:t>
            </a:r>
            <a:r>
              <a:rPr lang="en-US" sz="2200" dirty="0"/>
              <a:t>cell </a:t>
            </a:r>
            <a:r>
              <a:rPr lang="en-US" sz="2200" dirty="0"/>
              <a:t>and </a:t>
            </a:r>
            <a:r>
              <a:rPr lang="en-US" sz="2200" dirty="0">
                <a:latin typeface="Symbol" charset="2"/>
                <a:cs typeface="Symbol" charset="2"/>
              </a:rPr>
              <a:t>b</a:t>
            </a:r>
            <a:r>
              <a:rPr lang="en-US" sz="2200" dirty="0"/>
              <a:t>-</a:t>
            </a:r>
            <a:r>
              <a:rPr lang="en-US" sz="2200" dirty="0"/>
              <a:t>thalassemia: Preclinical data is very promising.</a:t>
            </a:r>
            <a:endParaRPr lang="en-US" sz="2200" dirty="0"/>
          </a:p>
        </p:txBody>
      </p:sp>
      <p:pic>
        <p:nvPicPr>
          <p:cNvPr id="5" name="Picture 4" descr="Layla.jpg"/>
          <p:cNvPicPr>
            <a:picLocks noChangeAspect="1"/>
          </p:cNvPicPr>
          <p:nvPr/>
        </p:nvPicPr>
        <p:blipFill rotWithShape="1">
          <a:blip r:embed="rId2">
            <a:extLst>
              <a:ext uri="{28A0092B-C50C-407E-A947-70E740481C1C}">
                <a14:useLocalDpi xmlns:a14="http://schemas.microsoft.com/office/drawing/2010/main" val="0"/>
              </a:ext>
            </a:extLst>
          </a:blip>
          <a:srcRect t="15276"/>
          <a:stretch/>
        </p:blipFill>
        <p:spPr>
          <a:xfrm flipH="1">
            <a:off x="8375224" y="1642534"/>
            <a:ext cx="1963000" cy="2535775"/>
          </a:xfrm>
          <a:prstGeom prst="rect">
            <a:avLst/>
          </a:prstGeom>
        </p:spPr>
      </p:pic>
      <p:sp>
        <p:nvSpPr>
          <p:cNvPr id="6" name="TextBox 5"/>
          <p:cNvSpPr txBox="1"/>
          <p:nvPr/>
        </p:nvSpPr>
        <p:spPr>
          <a:xfrm>
            <a:off x="2345658" y="6105494"/>
            <a:ext cx="7797405" cy="430887"/>
          </a:xfrm>
          <a:prstGeom prst="rect">
            <a:avLst/>
          </a:prstGeom>
          <a:noFill/>
          <a:ln>
            <a:solidFill>
              <a:srgbClr val="008000"/>
            </a:solidFill>
          </a:ln>
        </p:spPr>
        <p:txBody>
          <a:bodyPr wrap="square" rtlCol="0">
            <a:spAutoFit/>
          </a:bodyPr>
          <a:lstStyle/>
          <a:p>
            <a:r>
              <a:rPr lang="en-US" sz="2200" dirty="0">
                <a:solidFill>
                  <a:srgbClr val="000090"/>
                </a:solidFill>
              </a:rPr>
              <a:t>With all the above, the genome editing is carried out </a:t>
            </a:r>
            <a:r>
              <a:rPr lang="en-US" sz="2200" dirty="0">
                <a:solidFill>
                  <a:srgbClr val="000090"/>
                </a:solidFill>
              </a:rPr>
              <a:t>ex </a:t>
            </a:r>
            <a:r>
              <a:rPr lang="en-US" sz="2200" dirty="0">
                <a:solidFill>
                  <a:srgbClr val="000090"/>
                </a:solidFill>
              </a:rPr>
              <a:t>vivo</a:t>
            </a:r>
            <a:r>
              <a:rPr lang="en-US" sz="2200" dirty="0">
                <a:solidFill>
                  <a:srgbClr val="000090"/>
                </a:solidFill>
              </a:rPr>
              <a:t>.</a:t>
            </a:r>
            <a:endParaRPr lang="en-US" sz="2200" dirty="0">
              <a:solidFill>
                <a:srgbClr val="000090"/>
              </a:solidFill>
            </a:endParaRPr>
          </a:p>
        </p:txBody>
      </p:sp>
      <p:cxnSp>
        <p:nvCxnSpPr>
          <p:cNvPr id="7" name="Straight Connector 6"/>
          <p:cNvCxnSpPr/>
          <p:nvPr/>
        </p:nvCxnSpPr>
        <p:spPr>
          <a:xfrm flipV="1">
            <a:off x="1524000" y="546789"/>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764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44132" y="84669"/>
            <a:ext cx="8652933" cy="461665"/>
          </a:xfrm>
          <a:prstGeom prst="rect">
            <a:avLst/>
          </a:prstGeom>
          <a:noFill/>
        </p:spPr>
        <p:txBody>
          <a:bodyPr wrap="square" rtlCol="0">
            <a:spAutoFit/>
          </a:bodyPr>
          <a:lstStyle/>
          <a:p>
            <a:r>
              <a:rPr lang="en-US" sz="2400" dirty="0"/>
              <a:t>What about </a:t>
            </a:r>
            <a:r>
              <a:rPr lang="en-US" sz="2400" i="1" dirty="0">
                <a:solidFill>
                  <a:srgbClr val="0070C0"/>
                </a:solidFill>
              </a:rPr>
              <a:t>in vivo </a:t>
            </a:r>
            <a:r>
              <a:rPr lang="en-US" sz="2400" dirty="0"/>
              <a:t>somatic gene therapy via genome editing ?</a:t>
            </a:r>
            <a:endParaRPr lang="en-US" sz="2400" dirty="0"/>
          </a:p>
        </p:txBody>
      </p:sp>
      <p:sp>
        <p:nvSpPr>
          <p:cNvPr id="6" name="TextBox 5"/>
          <p:cNvSpPr txBox="1"/>
          <p:nvPr/>
        </p:nvSpPr>
        <p:spPr>
          <a:xfrm>
            <a:off x="1744132" y="725424"/>
            <a:ext cx="8652933" cy="3785652"/>
          </a:xfrm>
          <a:prstGeom prst="rect">
            <a:avLst/>
          </a:prstGeom>
          <a:noFill/>
        </p:spPr>
        <p:txBody>
          <a:bodyPr wrap="square" rtlCol="0">
            <a:spAutoFit/>
          </a:bodyPr>
          <a:lstStyle/>
          <a:p>
            <a:r>
              <a:rPr lang="en-US" sz="2200" dirty="0"/>
              <a:t>Challenges include:</a:t>
            </a:r>
          </a:p>
          <a:p>
            <a:endParaRPr lang="en-US" dirty="0"/>
          </a:p>
          <a:p>
            <a:pPr marL="342900" indent="-342900">
              <a:spcAft>
                <a:spcPts val="1200"/>
              </a:spcAft>
              <a:buFont typeface="Arial" charset="0"/>
              <a:buChar char="•"/>
            </a:pPr>
            <a:r>
              <a:rPr lang="en-US" sz="2000" dirty="0"/>
              <a:t>Efficient delivery methods</a:t>
            </a:r>
          </a:p>
          <a:p>
            <a:pPr marL="342900" indent="-342900">
              <a:buFont typeface="Arial" charset="0"/>
              <a:buChar char="•"/>
            </a:pPr>
            <a:r>
              <a:rPr lang="en-US" sz="2000" dirty="0"/>
              <a:t>Capacity of viral vectors: 	- Adenovirus Associated Viral (AAV) vectors</a:t>
            </a:r>
          </a:p>
          <a:p>
            <a:pPr>
              <a:spcAft>
                <a:spcPts val="1200"/>
              </a:spcAft>
            </a:pPr>
            <a:r>
              <a:rPr lang="en-US" sz="2000" dirty="0"/>
              <a:t>	</a:t>
            </a:r>
            <a:r>
              <a:rPr lang="en-US" sz="2000" dirty="0"/>
              <a:t>						- Adenoviral vectors </a:t>
            </a:r>
            <a:endParaRPr lang="en-US" sz="2000" dirty="0"/>
          </a:p>
          <a:p>
            <a:pPr marL="342900" indent="-342900">
              <a:buFont typeface="Arial" charset="0"/>
              <a:buChar char="•"/>
            </a:pPr>
            <a:r>
              <a:rPr lang="en-US" sz="2000" dirty="0"/>
              <a:t>Off target events</a:t>
            </a:r>
            <a:r>
              <a:rPr lang="en-US" sz="2000" dirty="0"/>
              <a:t>:</a:t>
            </a:r>
            <a:r>
              <a:rPr lang="en-US" sz="2000" dirty="0"/>
              <a:t> 		- Even if the frequency is low, the number of</a:t>
            </a:r>
          </a:p>
          <a:p>
            <a:r>
              <a:rPr lang="en-US" sz="2000" dirty="0"/>
              <a:t> 							  cells that need to be targeted is very high. </a:t>
            </a:r>
          </a:p>
          <a:p>
            <a:pPr>
              <a:spcAft>
                <a:spcPts val="1200"/>
              </a:spcAft>
            </a:pPr>
            <a:r>
              <a:rPr lang="en-US" sz="2000" dirty="0"/>
              <a:t>	</a:t>
            </a:r>
            <a:r>
              <a:rPr lang="en-US" sz="2000" dirty="0"/>
              <a:t>						</a:t>
            </a:r>
            <a:r>
              <a:rPr lang="en-US" sz="2000" dirty="0"/>
              <a:t> </a:t>
            </a:r>
            <a:r>
              <a:rPr lang="en-US" sz="2000" dirty="0"/>
              <a:t> (But benefit versus risk ?)  </a:t>
            </a:r>
            <a:endParaRPr lang="en-US" sz="2000" dirty="0"/>
          </a:p>
          <a:p>
            <a:pPr marL="342900" indent="-342900">
              <a:spcAft>
                <a:spcPts val="1200"/>
              </a:spcAft>
              <a:buFont typeface="Arial" charset="0"/>
              <a:buChar char="•"/>
            </a:pPr>
            <a:r>
              <a:rPr lang="en-US" sz="2000" dirty="0"/>
              <a:t>Immune responses: 		-To Cas9 and/or viral vectors </a:t>
            </a:r>
          </a:p>
          <a:p>
            <a:pPr marL="285750" indent="-285750">
              <a:buFont typeface="Arial" charset="0"/>
              <a:buChar char="•"/>
            </a:pPr>
            <a:r>
              <a:rPr lang="en-US" sz="2000" dirty="0"/>
              <a:t> Moving from preclinical (cell lines and animals) to clinical “trials”.</a:t>
            </a:r>
            <a:endParaRPr lang="en-US" sz="2000" dirty="0"/>
          </a:p>
        </p:txBody>
      </p:sp>
      <p:cxnSp>
        <p:nvCxnSpPr>
          <p:cNvPr id="8" name="Straight Connector 7"/>
          <p:cNvCxnSpPr/>
          <p:nvPr/>
        </p:nvCxnSpPr>
        <p:spPr>
          <a:xfrm flipV="1">
            <a:off x="1524000" y="580655"/>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690689" y="1171570"/>
            <a:ext cx="2805113" cy="0"/>
          </a:xfrm>
          <a:prstGeom prst="line">
            <a:avLst/>
          </a:prstGeom>
          <a:ln w="28575" cmpd="sng">
            <a:solidFill>
              <a:srgbClr val="005200"/>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035923" y="5028663"/>
            <a:ext cx="8069349" cy="646331"/>
          </a:xfrm>
          <a:prstGeom prst="rect">
            <a:avLst/>
          </a:prstGeom>
          <a:noFill/>
        </p:spPr>
        <p:txBody>
          <a:bodyPr wrap="square" rtlCol="0">
            <a:spAutoFit/>
          </a:bodyPr>
          <a:lstStyle/>
          <a:p>
            <a:pPr marL="285750" indent="-285750">
              <a:buFont typeface="Arial" charset="0"/>
              <a:buChar char="•"/>
            </a:pPr>
            <a:r>
              <a:rPr lang="en-US" b="1" dirty="0"/>
              <a:t>CRISPR/Cas9-mediated gene editing ameliorates neurotoxicity in mouse model of Huntington’s </a:t>
            </a:r>
            <a:r>
              <a:rPr lang="en-US" b="1" dirty="0"/>
              <a:t>disease.</a:t>
            </a:r>
            <a:r>
              <a:rPr lang="en-US" b="1" dirty="0"/>
              <a:t> </a:t>
            </a:r>
            <a:r>
              <a:rPr lang="en-US" b="1" dirty="0"/>
              <a:t>Su Yang, et al. JCI. (2017)</a:t>
            </a:r>
            <a:endParaRPr lang="en-US" b="1" dirty="0"/>
          </a:p>
        </p:txBody>
      </p:sp>
      <p:sp>
        <p:nvSpPr>
          <p:cNvPr id="3" name="TextBox 2"/>
          <p:cNvSpPr txBox="1"/>
          <p:nvPr/>
        </p:nvSpPr>
        <p:spPr>
          <a:xfrm>
            <a:off x="1752603" y="4539653"/>
            <a:ext cx="7043738" cy="430887"/>
          </a:xfrm>
          <a:prstGeom prst="rect">
            <a:avLst/>
          </a:prstGeom>
          <a:noFill/>
        </p:spPr>
        <p:txBody>
          <a:bodyPr wrap="square" rtlCol="0">
            <a:spAutoFit/>
          </a:bodyPr>
          <a:lstStyle/>
          <a:p>
            <a:r>
              <a:rPr lang="en-US" sz="2200" dirty="0"/>
              <a:t>But some preclinical data looks promising:</a:t>
            </a:r>
            <a:endParaRPr lang="en-US" sz="2200" dirty="0"/>
          </a:p>
        </p:txBody>
      </p:sp>
      <p:cxnSp>
        <p:nvCxnSpPr>
          <p:cNvPr id="10" name="Straight Connector 9"/>
          <p:cNvCxnSpPr/>
          <p:nvPr/>
        </p:nvCxnSpPr>
        <p:spPr>
          <a:xfrm>
            <a:off x="1744132" y="5027691"/>
            <a:ext cx="5452007" cy="0"/>
          </a:xfrm>
          <a:prstGeom prst="line">
            <a:avLst/>
          </a:prstGeom>
          <a:ln w="28575" cmpd="sng">
            <a:solidFill>
              <a:srgbClr val="005200"/>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035923" y="5750837"/>
            <a:ext cx="7589091" cy="646331"/>
          </a:xfrm>
          <a:prstGeom prst="rect">
            <a:avLst/>
          </a:prstGeom>
          <a:noFill/>
        </p:spPr>
        <p:txBody>
          <a:bodyPr wrap="square" rtlCol="0">
            <a:spAutoFit/>
          </a:bodyPr>
          <a:lstStyle/>
          <a:p>
            <a:pPr marL="285750" indent="-285750">
              <a:buFont typeface="Arial" charset="0"/>
              <a:buChar char="•"/>
            </a:pPr>
            <a:r>
              <a:rPr lang="en-US" b="1" dirty="0"/>
              <a:t>Gene editing restores dystrophin expression in a canine model of Duchenne muscular </a:t>
            </a:r>
            <a:r>
              <a:rPr lang="en-US" b="1" dirty="0"/>
              <a:t>dystrophy. </a:t>
            </a:r>
            <a:r>
              <a:rPr lang="en-GB" altLang="en-US" b="1" dirty="0" err="1">
                <a:latin typeface="Arial" charset="0"/>
              </a:rPr>
              <a:t>Amoasii</a:t>
            </a:r>
            <a:r>
              <a:rPr lang="en-GB" altLang="en-US" b="1" dirty="0">
                <a:latin typeface="Arial" charset="0"/>
              </a:rPr>
              <a:t> et al. (2018). </a:t>
            </a:r>
            <a:endParaRPr lang="en-US" b="1" dirty="0"/>
          </a:p>
        </p:txBody>
      </p:sp>
    </p:spTree>
    <p:extLst>
      <p:ext uri="{BB962C8B-B14F-4D97-AF65-F5344CB8AC3E}">
        <p14:creationId xmlns:p14="http://schemas.microsoft.com/office/powerpoint/2010/main" val="10889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490134" y="87341"/>
            <a:ext cx="9144000" cy="650508"/>
          </a:xfrm>
        </p:spPr>
        <p:txBody>
          <a:bodyPr>
            <a:noAutofit/>
          </a:bodyPr>
          <a:lstStyle/>
          <a:p>
            <a:pPr lvl="1" algn="ctr"/>
            <a:r>
              <a:rPr lang="en-US" sz="2400" b="1" dirty="0">
                <a:ea typeface="Times" charset="0"/>
                <a:cs typeface="Arial"/>
              </a:rPr>
              <a:t> Germline (potentially heritable) genome editing to treat or prevent disease</a:t>
            </a:r>
            <a:endParaRPr lang="en-US" sz="2400" b="1" dirty="0">
              <a:ea typeface="Times" charset="0"/>
              <a:cs typeface="Arial"/>
            </a:endParaRPr>
          </a:p>
        </p:txBody>
      </p:sp>
      <p:cxnSp>
        <p:nvCxnSpPr>
          <p:cNvPr id="15" name="Straight Connector 14"/>
          <p:cNvCxnSpPr/>
          <p:nvPr/>
        </p:nvCxnSpPr>
        <p:spPr>
          <a:xfrm>
            <a:off x="1524000" y="821825"/>
            <a:ext cx="9144000" cy="0"/>
          </a:xfrm>
          <a:prstGeom prst="line">
            <a:avLst/>
          </a:prstGeom>
          <a:ln w="3175" cmpd="sng">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25601" y="944231"/>
            <a:ext cx="8957734" cy="3600986"/>
          </a:xfrm>
          <a:prstGeom prst="rect">
            <a:avLst/>
          </a:prstGeom>
          <a:noFill/>
        </p:spPr>
        <p:txBody>
          <a:bodyPr wrap="square" rtlCol="0">
            <a:spAutoFit/>
          </a:bodyPr>
          <a:lstStyle/>
          <a:p>
            <a:pPr marL="342900" indent="-342900">
              <a:spcAft>
                <a:spcPts val="1200"/>
              </a:spcAft>
              <a:buFont typeface="Arial"/>
              <a:buChar char="•"/>
            </a:pPr>
            <a:r>
              <a:rPr lang="en-GB" sz="2200" dirty="0"/>
              <a:t>The human genome is </a:t>
            </a:r>
            <a:r>
              <a:rPr lang="en-GB" sz="2200" dirty="0"/>
              <a:t>not static</a:t>
            </a:r>
            <a:r>
              <a:rPr lang="en-GB" sz="2200" dirty="0"/>
              <a:t>;</a:t>
            </a:r>
            <a:r>
              <a:rPr lang="en-GB" sz="2200" dirty="0"/>
              <a:t> changing </a:t>
            </a:r>
            <a:r>
              <a:rPr lang="en-GB" sz="2200" dirty="0"/>
              <a:t>with </a:t>
            </a:r>
            <a:r>
              <a:rPr lang="en-GB" sz="2200" dirty="0"/>
              <a:t>~40 </a:t>
            </a:r>
            <a:r>
              <a:rPr lang="en-GB" sz="2200" dirty="0"/>
              <a:t>to 80 base pair substitutions and </a:t>
            </a:r>
            <a:r>
              <a:rPr lang="en-GB" sz="2200" dirty="0"/>
              <a:t>4 </a:t>
            </a:r>
            <a:r>
              <a:rPr lang="en-GB" sz="2200" dirty="0"/>
              <a:t>or 5 small insertions or deletions </a:t>
            </a:r>
            <a:r>
              <a:rPr lang="en-GB" sz="2200" dirty="0"/>
              <a:t>(INDELS) each </a:t>
            </a:r>
            <a:r>
              <a:rPr lang="en-GB" sz="2200" dirty="0"/>
              <a:t>generation due to de novo </a:t>
            </a:r>
            <a:r>
              <a:rPr lang="en-GB" sz="2200" dirty="0" err="1"/>
              <a:t>germline</a:t>
            </a:r>
            <a:r>
              <a:rPr lang="en-GB" sz="2200" dirty="0"/>
              <a:t> mutations. </a:t>
            </a:r>
          </a:p>
          <a:p>
            <a:pPr marL="342900" indent="-342900">
              <a:spcAft>
                <a:spcPts val="1200"/>
              </a:spcAft>
              <a:buFont typeface="Arial"/>
              <a:buChar char="•"/>
            </a:pPr>
            <a:r>
              <a:rPr lang="en-GB" sz="2200" dirty="0"/>
              <a:t>Given the size of the genome, and that many </a:t>
            </a:r>
            <a:r>
              <a:rPr lang="en-GB" sz="2200" dirty="0"/>
              <a:t>of these mutations will be </a:t>
            </a:r>
            <a:r>
              <a:rPr lang="en-GB" sz="2200" dirty="0"/>
              <a:t>silent, this degree of change seems small.</a:t>
            </a:r>
            <a:endParaRPr lang="en-GB" sz="2200" dirty="0"/>
          </a:p>
          <a:p>
            <a:pPr marL="342900" indent="-342900">
              <a:spcAft>
                <a:spcPts val="1200"/>
              </a:spcAft>
              <a:buFont typeface="Arial"/>
              <a:buChar char="•"/>
            </a:pPr>
            <a:r>
              <a:rPr lang="en-GB" sz="2200" dirty="0"/>
              <a:t>Nevertheless, it </a:t>
            </a:r>
            <a:r>
              <a:rPr lang="en-GB" sz="2200" dirty="0"/>
              <a:t>has contributed to human variation </a:t>
            </a:r>
            <a:r>
              <a:rPr lang="en-GB" sz="2200" dirty="0"/>
              <a:t>and, consequently, </a:t>
            </a:r>
            <a:r>
              <a:rPr lang="en-GB" sz="2200" dirty="0"/>
              <a:t>to selection for specific </a:t>
            </a:r>
            <a:r>
              <a:rPr lang="en-GB" sz="2200" dirty="0"/>
              <a:t>traits during our evolution: </a:t>
            </a:r>
            <a:r>
              <a:rPr lang="en-GB" sz="2200" dirty="0">
                <a:solidFill>
                  <a:srgbClr val="000000"/>
                </a:solidFill>
                <a:cs typeface="Arial"/>
              </a:rPr>
              <a:t>in </a:t>
            </a:r>
            <a:r>
              <a:rPr lang="en-GB" sz="2200" dirty="0">
                <a:solidFill>
                  <a:srgbClr val="000000"/>
                </a:solidFill>
                <a:cs typeface="Arial"/>
              </a:rPr>
              <a:t>response to changing </a:t>
            </a:r>
            <a:r>
              <a:rPr lang="en-GB" sz="2200" dirty="0">
                <a:solidFill>
                  <a:srgbClr val="000000"/>
                </a:solidFill>
                <a:cs typeface="Arial"/>
              </a:rPr>
              <a:t>climate, food, and disease.</a:t>
            </a:r>
          </a:p>
          <a:p>
            <a:pPr marL="342900" indent="-342900">
              <a:spcAft>
                <a:spcPts val="1200"/>
              </a:spcAft>
              <a:buFont typeface="Arial"/>
              <a:buChar char="•"/>
            </a:pPr>
            <a:r>
              <a:rPr lang="en-GB" sz="2200" dirty="0"/>
              <a:t>It also contributes to </a:t>
            </a:r>
            <a:r>
              <a:rPr lang="en-GB" sz="2200" dirty="0"/>
              <a:t>the burden of genetic </a:t>
            </a:r>
            <a:r>
              <a:rPr lang="en-GB" sz="2200" dirty="0"/>
              <a:t>disease, leading to: </a:t>
            </a:r>
          </a:p>
        </p:txBody>
      </p:sp>
      <p:sp>
        <p:nvSpPr>
          <p:cNvPr id="8" name="TextBox 7"/>
          <p:cNvSpPr txBox="1"/>
          <p:nvPr/>
        </p:nvSpPr>
        <p:spPr>
          <a:xfrm>
            <a:off x="3115736" y="4585150"/>
            <a:ext cx="6739466" cy="2092880"/>
          </a:xfrm>
          <a:prstGeom prst="rect">
            <a:avLst/>
          </a:prstGeom>
          <a:noFill/>
        </p:spPr>
        <p:txBody>
          <a:bodyPr wrap="square" rtlCol="0">
            <a:spAutoFit/>
          </a:bodyPr>
          <a:lstStyle/>
          <a:p>
            <a:pPr marL="342900" lvl="8" indent="-342900">
              <a:spcAft>
                <a:spcPts val="600"/>
              </a:spcAft>
              <a:buFont typeface="Arial"/>
              <a:buChar char="•"/>
            </a:pPr>
            <a:r>
              <a:rPr lang="en-GB" sz="2200" dirty="0">
                <a:solidFill>
                  <a:srgbClr val="6A0000"/>
                </a:solidFill>
              </a:rPr>
              <a:t>Miscarriage and prenatal </a:t>
            </a:r>
            <a:r>
              <a:rPr lang="en-GB" sz="2200" dirty="0">
                <a:solidFill>
                  <a:srgbClr val="6A0000"/>
                </a:solidFill>
              </a:rPr>
              <a:t>lethality</a:t>
            </a:r>
          </a:p>
          <a:p>
            <a:pPr marL="342900" indent="-342900">
              <a:spcAft>
                <a:spcPts val="600"/>
              </a:spcAft>
              <a:buFont typeface="Arial"/>
              <a:buChar char="•"/>
            </a:pPr>
            <a:r>
              <a:rPr lang="en-GB" sz="2200" dirty="0">
                <a:solidFill>
                  <a:srgbClr val="6A0000"/>
                </a:solidFill>
              </a:rPr>
              <a:t>Early </a:t>
            </a:r>
            <a:r>
              <a:rPr lang="en-GB" sz="2200" dirty="0">
                <a:solidFill>
                  <a:srgbClr val="6A0000"/>
                </a:solidFill>
              </a:rPr>
              <a:t>postnatal lethality  </a:t>
            </a:r>
          </a:p>
          <a:p>
            <a:pPr marL="342900" indent="-342900">
              <a:spcAft>
                <a:spcPts val="600"/>
              </a:spcAft>
              <a:buFont typeface="Arial"/>
              <a:buChar char="•"/>
            </a:pPr>
            <a:r>
              <a:rPr lang="en-GB" sz="2200" dirty="0">
                <a:solidFill>
                  <a:srgbClr val="6A0000"/>
                </a:solidFill>
              </a:rPr>
              <a:t>Other congenital diseases</a:t>
            </a:r>
            <a:endParaRPr lang="en-GB" sz="2200" dirty="0">
              <a:solidFill>
                <a:srgbClr val="6A0000"/>
              </a:solidFill>
            </a:endParaRPr>
          </a:p>
          <a:p>
            <a:pPr marL="342900" indent="-342900">
              <a:spcAft>
                <a:spcPts val="600"/>
              </a:spcAft>
              <a:buFont typeface="Arial"/>
              <a:buChar char="•"/>
            </a:pPr>
            <a:r>
              <a:rPr lang="en-GB" sz="2200" dirty="0">
                <a:solidFill>
                  <a:srgbClr val="6A0000"/>
                </a:solidFill>
              </a:rPr>
              <a:t>Lifetime “disabilities’</a:t>
            </a:r>
          </a:p>
          <a:p>
            <a:pPr marL="342900" indent="-342900">
              <a:spcAft>
                <a:spcPts val="600"/>
              </a:spcAft>
              <a:buFont typeface="Arial"/>
              <a:buChar char="•"/>
            </a:pPr>
            <a:r>
              <a:rPr lang="en-GB" sz="2200" dirty="0">
                <a:solidFill>
                  <a:srgbClr val="6A0000"/>
                </a:solidFill>
              </a:rPr>
              <a:t>Cancer, degenerative </a:t>
            </a:r>
            <a:r>
              <a:rPr lang="en-GB" sz="2200" dirty="0">
                <a:solidFill>
                  <a:srgbClr val="6A0000"/>
                </a:solidFill>
              </a:rPr>
              <a:t>and late onset diseases  </a:t>
            </a:r>
            <a:endParaRPr lang="en-US" sz="2200" dirty="0">
              <a:solidFill>
                <a:srgbClr val="6A0000"/>
              </a:solidFill>
            </a:endParaRPr>
          </a:p>
        </p:txBody>
      </p:sp>
    </p:spTree>
    <p:extLst>
      <p:ext uri="{BB962C8B-B14F-4D97-AF65-F5344CB8AC3E}">
        <p14:creationId xmlns:p14="http://schemas.microsoft.com/office/powerpoint/2010/main" val="282208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1513719" y="842687"/>
            <a:ext cx="9156646" cy="13474"/>
          </a:xfrm>
          <a:prstGeom prst="line">
            <a:avLst/>
          </a:prstGeom>
          <a:ln w="3175">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862668" y="186267"/>
            <a:ext cx="8923868" cy="553998"/>
          </a:xfrm>
          <a:prstGeom prst="rect">
            <a:avLst/>
          </a:prstGeom>
          <a:noFill/>
        </p:spPr>
        <p:txBody>
          <a:bodyPr wrap="square" rtlCol="0">
            <a:spAutoFit/>
          </a:bodyPr>
          <a:lstStyle/>
          <a:p>
            <a:r>
              <a:rPr lang="en-GB" sz="3000" dirty="0">
                <a:solidFill>
                  <a:srgbClr val="000000"/>
                </a:solidFill>
                <a:cs typeface="Arial"/>
              </a:rPr>
              <a:t>What can we do about </a:t>
            </a:r>
            <a:r>
              <a:rPr lang="en-GB" sz="3000" dirty="0">
                <a:solidFill>
                  <a:srgbClr val="000000"/>
                </a:solidFill>
                <a:cs typeface="Arial"/>
              </a:rPr>
              <a:t>inherited genetic </a:t>
            </a:r>
            <a:r>
              <a:rPr lang="en-GB" sz="3000" dirty="0">
                <a:solidFill>
                  <a:srgbClr val="000000"/>
                </a:solidFill>
                <a:cs typeface="Arial"/>
              </a:rPr>
              <a:t>disease </a:t>
            </a:r>
            <a:r>
              <a:rPr lang="en-GB" sz="3000" dirty="0">
                <a:solidFill>
                  <a:srgbClr val="000000"/>
                </a:solidFill>
                <a:cs typeface="Arial"/>
              </a:rPr>
              <a:t>?</a:t>
            </a:r>
            <a:endParaRPr lang="en-GB" sz="3000" dirty="0">
              <a:solidFill>
                <a:srgbClr val="000000"/>
              </a:solidFill>
              <a:cs typeface="Arial"/>
            </a:endParaRPr>
          </a:p>
        </p:txBody>
      </p:sp>
      <p:sp>
        <p:nvSpPr>
          <p:cNvPr id="5" name="TextBox 4"/>
          <p:cNvSpPr txBox="1"/>
          <p:nvPr/>
        </p:nvSpPr>
        <p:spPr>
          <a:xfrm>
            <a:off x="1761056" y="4265489"/>
            <a:ext cx="7382947" cy="984885"/>
          </a:xfrm>
          <a:prstGeom prst="rect">
            <a:avLst/>
          </a:prstGeom>
          <a:noFill/>
        </p:spPr>
        <p:txBody>
          <a:bodyPr wrap="square" rtlCol="0">
            <a:spAutoFit/>
          </a:bodyPr>
          <a:lstStyle/>
          <a:p>
            <a:pPr marL="342900" indent="-342900">
              <a:spcAft>
                <a:spcPts val="1200"/>
              </a:spcAft>
              <a:buFont typeface="Arial" charset="0"/>
              <a:buChar char="•"/>
            </a:pPr>
            <a:r>
              <a:rPr lang="en-GB" sz="2400" dirty="0">
                <a:solidFill>
                  <a:srgbClr val="000000"/>
                </a:solidFill>
                <a:cs typeface="Arial"/>
              </a:rPr>
              <a:t>Could </a:t>
            </a:r>
            <a:r>
              <a:rPr lang="en-GB" sz="2400" dirty="0">
                <a:solidFill>
                  <a:srgbClr val="000000"/>
                </a:solidFill>
                <a:cs typeface="Arial"/>
              </a:rPr>
              <a:t>we genetically enhance </a:t>
            </a:r>
            <a:r>
              <a:rPr lang="en-GB" sz="2400" dirty="0">
                <a:solidFill>
                  <a:srgbClr val="000000"/>
                </a:solidFill>
                <a:cs typeface="Arial"/>
              </a:rPr>
              <a:t>our </a:t>
            </a:r>
            <a:r>
              <a:rPr lang="en-GB" sz="2400" dirty="0">
                <a:solidFill>
                  <a:srgbClr val="000000"/>
                </a:solidFill>
                <a:cs typeface="Arial"/>
              </a:rPr>
              <a:t>children ? </a:t>
            </a:r>
          </a:p>
          <a:p>
            <a:pPr marL="342900" indent="-342900">
              <a:buFont typeface="Arial" charset="0"/>
              <a:buChar char="•"/>
            </a:pPr>
            <a:r>
              <a:rPr lang="en-GB" sz="2400" dirty="0">
                <a:solidFill>
                  <a:srgbClr val="000000"/>
                </a:solidFill>
                <a:cs typeface="Arial"/>
              </a:rPr>
              <a:t>Can we alter our own evolution </a:t>
            </a:r>
            <a:r>
              <a:rPr lang="en-GB" sz="2400" dirty="0">
                <a:solidFill>
                  <a:srgbClr val="000000"/>
                </a:solidFill>
                <a:cs typeface="Arial"/>
              </a:rPr>
              <a:t>?</a:t>
            </a:r>
            <a:endParaRPr lang="en-GB" sz="2400" dirty="0">
              <a:solidFill>
                <a:srgbClr val="000000"/>
              </a:solidFill>
              <a:cs typeface="Arial"/>
            </a:endParaRPr>
          </a:p>
        </p:txBody>
      </p:sp>
      <p:sp>
        <p:nvSpPr>
          <p:cNvPr id="6" name="TextBox 5"/>
          <p:cNvSpPr txBox="1"/>
          <p:nvPr/>
        </p:nvSpPr>
        <p:spPr>
          <a:xfrm>
            <a:off x="1761068" y="5592687"/>
            <a:ext cx="5147733" cy="492443"/>
          </a:xfrm>
          <a:prstGeom prst="rect">
            <a:avLst/>
          </a:prstGeom>
          <a:noFill/>
        </p:spPr>
        <p:txBody>
          <a:bodyPr wrap="square" rtlCol="0">
            <a:spAutoFit/>
          </a:bodyPr>
          <a:lstStyle/>
          <a:p>
            <a:pPr marL="457200" indent="-457200">
              <a:buFont typeface="Arial" charset="0"/>
              <a:buChar char="•"/>
            </a:pPr>
            <a:r>
              <a:rPr lang="en-US" sz="2600" dirty="0">
                <a:solidFill>
                  <a:srgbClr val="800000"/>
                </a:solidFill>
              </a:rPr>
              <a:t>Should we do any of these ?</a:t>
            </a:r>
            <a:endParaRPr lang="en-US" sz="2600" dirty="0">
              <a:solidFill>
                <a:srgbClr val="800000"/>
              </a:solidFill>
            </a:endParaRPr>
          </a:p>
        </p:txBody>
      </p:sp>
      <p:sp>
        <p:nvSpPr>
          <p:cNvPr id="8" name="TextBox 7"/>
          <p:cNvSpPr txBox="1"/>
          <p:nvPr/>
        </p:nvSpPr>
        <p:spPr>
          <a:xfrm>
            <a:off x="1778002" y="1896533"/>
            <a:ext cx="7366000" cy="830997"/>
          </a:xfrm>
          <a:prstGeom prst="rect">
            <a:avLst/>
          </a:prstGeom>
          <a:noFill/>
        </p:spPr>
        <p:txBody>
          <a:bodyPr wrap="square" rtlCol="0">
            <a:spAutoFit/>
          </a:bodyPr>
          <a:lstStyle/>
          <a:p>
            <a:pPr marL="342900" indent="-342900">
              <a:buFont typeface="Arial" charset="0"/>
              <a:buChar char="•"/>
            </a:pPr>
            <a:r>
              <a:rPr lang="en-GB" sz="2400" dirty="0">
                <a:solidFill>
                  <a:srgbClr val="000000"/>
                </a:solidFill>
                <a:cs typeface="Arial"/>
              </a:rPr>
              <a:t>Can we avoid genetic disease in our children ?</a:t>
            </a:r>
          </a:p>
          <a:p>
            <a:pPr marL="342900" indent="-342900">
              <a:buFont typeface="Arial" charset="0"/>
              <a:buChar char="•"/>
            </a:pPr>
            <a:endParaRPr lang="en-US" sz="2400" dirty="0"/>
          </a:p>
        </p:txBody>
      </p:sp>
      <p:sp>
        <p:nvSpPr>
          <p:cNvPr id="9" name="TextBox 8"/>
          <p:cNvSpPr txBox="1"/>
          <p:nvPr/>
        </p:nvSpPr>
        <p:spPr>
          <a:xfrm>
            <a:off x="1862669" y="1205297"/>
            <a:ext cx="8568267" cy="477054"/>
          </a:xfrm>
          <a:prstGeom prst="rect">
            <a:avLst/>
          </a:prstGeom>
          <a:noFill/>
        </p:spPr>
        <p:txBody>
          <a:bodyPr wrap="square" rtlCol="0">
            <a:spAutoFit/>
          </a:bodyPr>
          <a:lstStyle/>
          <a:p>
            <a:r>
              <a:rPr lang="en-GB" sz="2500" dirty="0">
                <a:solidFill>
                  <a:srgbClr val="002060"/>
                </a:solidFill>
                <a:cs typeface="Arial"/>
              </a:rPr>
              <a:t>How about </a:t>
            </a:r>
            <a:r>
              <a:rPr lang="en-US" sz="2500" dirty="0">
                <a:solidFill>
                  <a:srgbClr val="002060"/>
                </a:solidFill>
              </a:rPr>
              <a:t>deliberately altering our genes and genomes </a:t>
            </a:r>
            <a:r>
              <a:rPr lang="en-US" sz="2500" dirty="0">
                <a:solidFill>
                  <a:srgbClr val="002060"/>
                </a:solidFill>
              </a:rPr>
              <a:t>?</a:t>
            </a:r>
            <a:endParaRPr lang="en-US" sz="2500" dirty="0">
              <a:solidFill>
                <a:srgbClr val="002060"/>
              </a:solidFill>
            </a:endParaRPr>
          </a:p>
        </p:txBody>
      </p:sp>
      <p:sp>
        <p:nvSpPr>
          <p:cNvPr id="10" name="TextBox 9"/>
          <p:cNvSpPr txBox="1"/>
          <p:nvPr/>
        </p:nvSpPr>
        <p:spPr>
          <a:xfrm>
            <a:off x="2336801" y="2556933"/>
            <a:ext cx="8094135" cy="1277273"/>
          </a:xfrm>
          <a:prstGeom prst="rect">
            <a:avLst/>
          </a:prstGeom>
          <a:noFill/>
        </p:spPr>
        <p:txBody>
          <a:bodyPr wrap="square" rtlCol="0">
            <a:spAutoFit/>
          </a:bodyPr>
          <a:lstStyle/>
          <a:p>
            <a:pPr marL="342900" indent="-342900">
              <a:spcAft>
                <a:spcPts val="600"/>
              </a:spcAft>
              <a:buFont typeface="Wingdings" charset="2"/>
              <a:buChar char="Ø"/>
            </a:pPr>
            <a:r>
              <a:rPr lang="en-US" sz="2400" dirty="0"/>
              <a:t>In theory, if the techniques are both safe </a:t>
            </a:r>
            <a:r>
              <a:rPr lang="en-US" sz="2400" dirty="0"/>
              <a:t>a</a:t>
            </a:r>
            <a:r>
              <a:rPr lang="en-US" sz="2400" dirty="0"/>
              <a:t>nd efficient.</a:t>
            </a:r>
          </a:p>
          <a:p>
            <a:pPr marL="342900" indent="-342900">
              <a:spcAft>
                <a:spcPts val="600"/>
              </a:spcAft>
              <a:buFont typeface="Wingdings" charset="2"/>
              <a:buChar char="Ø"/>
            </a:pPr>
            <a:r>
              <a:rPr lang="en-US" sz="2400" dirty="0"/>
              <a:t>But certainly </a:t>
            </a:r>
            <a:r>
              <a:rPr lang="en-US" sz="2400" dirty="0"/>
              <a:t>not always – we can do little about spontaneous (de novo) mutations</a:t>
            </a:r>
            <a:r>
              <a:rPr lang="en-US" sz="2400" dirty="0"/>
              <a:t>.</a:t>
            </a:r>
            <a:endParaRPr lang="en-US" sz="2400" dirty="0"/>
          </a:p>
        </p:txBody>
      </p:sp>
    </p:spTree>
    <p:extLst>
      <p:ext uri="{BB962C8B-B14F-4D97-AF65-F5344CB8AC3E}">
        <p14:creationId xmlns:p14="http://schemas.microsoft.com/office/powerpoint/2010/main" val="6217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0284" y="616606"/>
            <a:ext cx="8501183" cy="3154710"/>
          </a:xfrm>
          <a:prstGeom prst="rect">
            <a:avLst/>
          </a:prstGeom>
          <a:noFill/>
        </p:spPr>
        <p:txBody>
          <a:bodyPr wrap="square" rtlCol="0">
            <a:spAutoFit/>
          </a:bodyPr>
          <a:lstStyle/>
          <a:p>
            <a:pPr defTabSz="914400">
              <a:spcBef>
                <a:spcPts val="600"/>
              </a:spcBef>
              <a:spcAft>
                <a:spcPts val="1800"/>
              </a:spcAft>
            </a:pPr>
            <a:r>
              <a:rPr lang="en-US" sz="2200" b="1" cap="all" dirty="0">
                <a:solidFill>
                  <a:srgbClr val="000000"/>
                </a:solidFill>
                <a:latin typeface="Trebuchet MS"/>
                <a:cs typeface="Trebuchet MS"/>
              </a:rPr>
              <a:t>    Possible </a:t>
            </a:r>
            <a:r>
              <a:rPr lang="en-US" sz="2200" b="1" cap="all" dirty="0">
                <a:solidFill>
                  <a:srgbClr val="000000"/>
                </a:solidFill>
                <a:latin typeface="Trebuchet MS"/>
                <a:cs typeface="Trebuchet MS"/>
              </a:rPr>
              <a:t>Methods</a:t>
            </a:r>
            <a:r>
              <a:rPr lang="en-US" sz="2200" dirty="0">
                <a:solidFill>
                  <a:srgbClr val="000000"/>
                </a:solidFill>
                <a:latin typeface="Trebuchet MS"/>
                <a:cs typeface="Trebuchet MS"/>
              </a:rPr>
              <a:t>: </a:t>
            </a:r>
            <a:r>
              <a:rPr lang="en-US" sz="2200" dirty="0">
                <a:solidFill>
                  <a:srgbClr val="000000"/>
                </a:solidFill>
                <a:latin typeface="Trebuchet MS"/>
                <a:cs typeface="Trebuchet MS"/>
              </a:rPr>
              <a:t>1</a:t>
            </a:r>
            <a:endParaRPr lang="en-US" sz="2200" dirty="0">
              <a:solidFill>
                <a:srgbClr val="000000"/>
              </a:solidFill>
              <a:latin typeface="Trebuchet MS"/>
              <a:cs typeface="Trebuchet MS"/>
            </a:endParaRPr>
          </a:p>
          <a:p>
            <a:pPr marL="342900" indent="-342900" defTabSz="914400">
              <a:spcBef>
                <a:spcPts val="600"/>
              </a:spcBef>
              <a:spcAft>
                <a:spcPts val="1800"/>
              </a:spcAft>
              <a:buFont typeface="Arial"/>
              <a:buChar char="•"/>
            </a:pPr>
            <a:r>
              <a:rPr lang="en-US" sz="2200" dirty="0">
                <a:solidFill>
                  <a:srgbClr val="000000"/>
                </a:solidFill>
                <a:latin typeface="Trebuchet MS"/>
                <a:cs typeface="Trebuchet MS"/>
              </a:rPr>
              <a:t>Editing cells that give rise to sperm, such as </a:t>
            </a:r>
            <a:r>
              <a:rPr lang="en-US" sz="2200" dirty="0" err="1">
                <a:solidFill>
                  <a:srgbClr val="000000"/>
                </a:solidFill>
                <a:latin typeface="Trebuchet MS"/>
                <a:cs typeface="Trebuchet MS"/>
              </a:rPr>
              <a:t>spermatogonial</a:t>
            </a:r>
            <a:r>
              <a:rPr lang="en-US" sz="2200" dirty="0">
                <a:solidFill>
                  <a:srgbClr val="000000"/>
                </a:solidFill>
                <a:latin typeface="Trebuchet MS"/>
                <a:cs typeface="Trebuchet MS"/>
              </a:rPr>
              <a:t> stem cells, </a:t>
            </a:r>
            <a:r>
              <a:rPr lang="en-US" sz="2200" dirty="0">
                <a:solidFill>
                  <a:srgbClr val="000000"/>
                </a:solidFill>
                <a:latin typeface="Trebuchet MS"/>
                <a:cs typeface="Trebuchet MS"/>
              </a:rPr>
              <a:t>or perhaps via </a:t>
            </a:r>
            <a:r>
              <a:rPr lang="en-US" sz="2200" dirty="0" err="1">
                <a:solidFill>
                  <a:srgbClr val="000000"/>
                </a:solidFill>
                <a:latin typeface="Trebuchet MS"/>
                <a:cs typeface="Trebuchet MS"/>
              </a:rPr>
              <a:t>iPS</a:t>
            </a:r>
            <a:r>
              <a:rPr lang="en-US" sz="2200" dirty="0">
                <a:solidFill>
                  <a:srgbClr val="000000"/>
                </a:solidFill>
                <a:latin typeface="Trebuchet MS"/>
                <a:cs typeface="Trebuchet MS"/>
              </a:rPr>
              <a:t> cells and in vitro-derived gametes </a:t>
            </a:r>
            <a:r>
              <a:rPr lang="en-US" sz="2200" dirty="0">
                <a:solidFill>
                  <a:srgbClr val="000000"/>
                </a:solidFill>
                <a:latin typeface="Trebuchet MS"/>
                <a:cs typeface="Trebuchet MS"/>
              </a:rPr>
              <a:t>to eggs or sperm.</a:t>
            </a:r>
          </a:p>
          <a:p>
            <a:pPr defTabSz="914400">
              <a:spcBef>
                <a:spcPts val="600"/>
              </a:spcBef>
              <a:spcAft>
                <a:spcPts val="600"/>
              </a:spcAft>
            </a:pPr>
            <a:endParaRPr lang="en-US" sz="2200" dirty="0">
              <a:solidFill>
                <a:srgbClr val="000000"/>
              </a:solidFill>
              <a:latin typeface="Trebuchet MS"/>
              <a:cs typeface="Trebuchet MS"/>
            </a:endParaRPr>
          </a:p>
          <a:p>
            <a:pPr marL="342900" indent="-342900" defTabSz="914400">
              <a:buFontTx/>
              <a:buChar char="-"/>
            </a:pPr>
            <a:r>
              <a:rPr lang="en-US" sz="2200" dirty="0">
                <a:solidFill>
                  <a:srgbClr val="000090"/>
                </a:solidFill>
                <a:latin typeface="Trebuchet MS"/>
                <a:cs typeface="Trebuchet MS"/>
              </a:rPr>
              <a:t>This allows </a:t>
            </a:r>
            <a:r>
              <a:rPr lang="en-US" sz="2200" dirty="0">
                <a:solidFill>
                  <a:srgbClr val="000090"/>
                </a:solidFill>
                <a:latin typeface="Trebuchet MS"/>
                <a:cs typeface="Trebuchet MS"/>
              </a:rPr>
              <a:t>verification of the </a:t>
            </a:r>
            <a:r>
              <a:rPr lang="en-US" sz="2200" dirty="0">
                <a:solidFill>
                  <a:srgbClr val="000090"/>
                </a:solidFill>
                <a:latin typeface="Trebuchet MS"/>
                <a:cs typeface="Trebuchet MS"/>
              </a:rPr>
              <a:t>edits before embryos are made.</a:t>
            </a:r>
            <a:endParaRPr lang="en-US" sz="2200" dirty="0">
              <a:solidFill>
                <a:srgbClr val="000090"/>
              </a:solidFill>
              <a:latin typeface="Trebuchet MS"/>
              <a:cs typeface="Trebuchet MS"/>
            </a:endParaRPr>
          </a:p>
          <a:p>
            <a:pPr defTabSz="914400"/>
            <a:endParaRPr lang="en-US" sz="2200" dirty="0">
              <a:solidFill>
                <a:srgbClr val="000090"/>
              </a:solidFill>
              <a:latin typeface="Trebuchet MS"/>
              <a:cs typeface="Trebuchet MS"/>
            </a:endParaRPr>
          </a:p>
        </p:txBody>
      </p:sp>
      <p:pic>
        <p:nvPicPr>
          <p:cNvPr id="6" name="Picture 5" descr="SS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166" y="2043211"/>
            <a:ext cx="1727803" cy="900014"/>
          </a:xfrm>
          <a:prstGeom prst="rect">
            <a:avLst/>
          </a:prstGeom>
        </p:spPr>
      </p:pic>
      <p:pic>
        <p:nvPicPr>
          <p:cNvPr id="3" name="Picture 2" descr="sper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854" y="2043777"/>
            <a:ext cx="1305933" cy="899449"/>
          </a:xfrm>
          <a:prstGeom prst="rect">
            <a:avLst/>
          </a:prstGeom>
        </p:spPr>
      </p:pic>
      <p:cxnSp>
        <p:nvCxnSpPr>
          <p:cNvPr id="8" name="Straight Connector 7"/>
          <p:cNvCxnSpPr/>
          <p:nvPr/>
        </p:nvCxnSpPr>
        <p:spPr>
          <a:xfrm>
            <a:off x="8525921" y="2421472"/>
            <a:ext cx="516468" cy="0"/>
          </a:xfrm>
          <a:prstGeom prst="line">
            <a:avLst/>
          </a:prstGeom>
          <a:ln w="57150" cmpd="sng">
            <a:solidFill>
              <a:srgbClr val="0000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524000" y="550897"/>
            <a:ext cx="9144000" cy="0"/>
          </a:xfrm>
          <a:prstGeom prst="line">
            <a:avLst/>
          </a:prstGeom>
          <a:ln w="3175" cmpd="sng">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77487" y="4839557"/>
            <a:ext cx="8653446" cy="707886"/>
          </a:xfrm>
          <a:prstGeom prst="rect">
            <a:avLst/>
          </a:prstGeom>
          <a:noFill/>
          <a:ln>
            <a:solidFill>
              <a:srgbClr val="0000FF"/>
            </a:solidFill>
          </a:ln>
        </p:spPr>
        <p:txBody>
          <a:bodyPr wrap="square" rtlCol="0">
            <a:spAutoFit/>
          </a:bodyPr>
          <a:lstStyle/>
          <a:p>
            <a:r>
              <a:rPr lang="en-US" sz="2000" dirty="0"/>
              <a:t>Correction of a genetic disease by CRISPR-Cas9-mediated </a:t>
            </a:r>
            <a:r>
              <a:rPr lang="en-US" sz="2000" dirty="0"/>
              <a:t>gene editing </a:t>
            </a:r>
            <a:r>
              <a:rPr lang="en-US" sz="2000" dirty="0"/>
              <a:t>in mouse </a:t>
            </a:r>
            <a:r>
              <a:rPr lang="en-US" sz="2000" dirty="0" err="1"/>
              <a:t>spermatogonial</a:t>
            </a:r>
            <a:r>
              <a:rPr lang="en-US" sz="2000" dirty="0"/>
              <a:t> stem cells</a:t>
            </a:r>
            <a:r>
              <a:rPr lang="en-US" sz="2000" dirty="0"/>
              <a:t>.  Wu et al. </a:t>
            </a:r>
            <a:r>
              <a:rPr lang="is-IS" sz="2000" dirty="0"/>
              <a:t>(</a:t>
            </a:r>
            <a:r>
              <a:rPr lang="is-IS" sz="2000" dirty="0"/>
              <a:t>2015) Cell. Res. 25, 67</a:t>
            </a:r>
            <a:r>
              <a:rPr lang="is-IS" sz="2000" dirty="0"/>
              <a:t>-79.</a:t>
            </a:r>
            <a:endParaRPr lang="en-US" sz="2000" dirty="0"/>
          </a:p>
        </p:txBody>
      </p:sp>
      <p:sp>
        <p:nvSpPr>
          <p:cNvPr id="18" name="TextBox 17"/>
          <p:cNvSpPr txBox="1"/>
          <p:nvPr/>
        </p:nvSpPr>
        <p:spPr>
          <a:xfrm>
            <a:off x="1811851" y="5769009"/>
            <a:ext cx="8543069" cy="707886"/>
          </a:xfrm>
          <a:prstGeom prst="rect">
            <a:avLst/>
          </a:prstGeom>
          <a:noFill/>
          <a:ln>
            <a:solidFill>
              <a:srgbClr val="0000FF"/>
            </a:solidFill>
          </a:ln>
        </p:spPr>
        <p:txBody>
          <a:bodyPr wrap="square" rtlCol="0">
            <a:spAutoFit/>
          </a:bodyPr>
          <a:lstStyle/>
          <a:p>
            <a:r>
              <a:rPr lang="en-US" sz="2000" dirty="0"/>
              <a:t>Targeted Germline Modifications in Rats Using CRISPR/Cas9 and </a:t>
            </a:r>
            <a:r>
              <a:rPr lang="en-US" sz="2000" dirty="0" err="1"/>
              <a:t>Spermatogonial</a:t>
            </a:r>
            <a:r>
              <a:rPr lang="en-US" sz="2000" dirty="0"/>
              <a:t> Stem </a:t>
            </a:r>
            <a:r>
              <a:rPr lang="en-US" sz="2000" dirty="0"/>
              <a:t>Cells. Chapman et al. (</a:t>
            </a:r>
            <a:r>
              <a:rPr lang="is-IS" sz="2000" dirty="0"/>
              <a:t>2015) Cell R</a:t>
            </a:r>
            <a:r>
              <a:rPr lang="en-US" sz="2000" dirty="0"/>
              <a:t>e</a:t>
            </a:r>
            <a:r>
              <a:rPr lang="is-IS" sz="2000" dirty="0"/>
              <a:t>p. 10, 1828</a:t>
            </a:r>
            <a:r>
              <a:rPr lang="is-IS" sz="2000" dirty="0"/>
              <a:t>-35.</a:t>
            </a:r>
            <a:endParaRPr lang="en-US" sz="2000" dirty="0"/>
          </a:p>
        </p:txBody>
      </p:sp>
      <p:sp>
        <p:nvSpPr>
          <p:cNvPr id="4" name="TextBox 3"/>
          <p:cNvSpPr txBox="1"/>
          <p:nvPr/>
        </p:nvSpPr>
        <p:spPr>
          <a:xfrm>
            <a:off x="2218261" y="3771316"/>
            <a:ext cx="7636930" cy="707886"/>
          </a:xfrm>
          <a:prstGeom prst="rect">
            <a:avLst/>
          </a:prstGeom>
          <a:noFill/>
        </p:spPr>
        <p:txBody>
          <a:bodyPr wrap="square" rtlCol="0">
            <a:spAutoFit/>
          </a:bodyPr>
          <a:lstStyle/>
          <a:p>
            <a:pPr algn="ctr"/>
            <a:r>
              <a:rPr lang="en-US" sz="2000" b="1" dirty="0"/>
              <a:t>This has been done using </a:t>
            </a:r>
            <a:r>
              <a:rPr lang="en-US" sz="2000" b="1" dirty="0" err="1"/>
              <a:t>spermatogonial</a:t>
            </a:r>
            <a:r>
              <a:rPr lang="en-US" sz="2000" b="1" dirty="0"/>
              <a:t> stem cells in mice, rats </a:t>
            </a:r>
            <a:r>
              <a:rPr lang="en-US" sz="2000" b="1" dirty="0">
                <a:solidFill>
                  <a:srgbClr val="970000"/>
                </a:solidFill>
              </a:rPr>
              <a:t>and macaques</a:t>
            </a:r>
            <a:r>
              <a:rPr lang="en-US" sz="2000" b="1" dirty="0"/>
              <a:t>; and via ES and </a:t>
            </a:r>
            <a:r>
              <a:rPr lang="en-US" sz="2000" b="1" dirty="0" err="1"/>
              <a:t>iPS</a:t>
            </a:r>
            <a:r>
              <a:rPr lang="en-US" sz="2000" b="1" dirty="0"/>
              <a:t> cells in mice.</a:t>
            </a:r>
            <a:endParaRPr lang="en-US" sz="2000" b="1" dirty="0"/>
          </a:p>
        </p:txBody>
      </p:sp>
      <p:sp>
        <p:nvSpPr>
          <p:cNvPr id="12" name="Title 3"/>
          <p:cNvSpPr>
            <a:spLocks noGrp="1"/>
          </p:cNvSpPr>
          <p:nvPr>
            <p:ph type="title"/>
          </p:nvPr>
        </p:nvSpPr>
        <p:spPr>
          <a:xfrm>
            <a:off x="1490134" y="-48123"/>
            <a:ext cx="9144000" cy="650508"/>
          </a:xfrm>
        </p:spPr>
        <p:txBody>
          <a:bodyPr>
            <a:normAutofit/>
          </a:bodyPr>
          <a:lstStyle/>
          <a:p>
            <a:r>
              <a:rPr lang="en-US" sz="3000" b="1" dirty="0"/>
              <a:t>Potentially Heritable Genome Editing</a:t>
            </a:r>
            <a:endParaRPr lang="en-US" sz="3000" b="1" dirty="0"/>
          </a:p>
        </p:txBody>
      </p:sp>
    </p:spTree>
    <p:extLst>
      <p:ext uri="{BB962C8B-B14F-4D97-AF65-F5344CB8AC3E}">
        <p14:creationId xmlns:p14="http://schemas.microsoft.com/office/powerpoint/2010/main" val="739674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490134" y="-81989"/>
            <a:ext cx="9144000" cy="650508"/>
          </a:xfrm>
        </p:spPr>
        <p:txBody>
          <a:bodyPr>
            <a:normAutofit/>
          </a:bodyPr>
          <a:lstStyle/>
          <a:p>
            <a:r>
              <a:rPr lang="en-US" sz="3000" b="1" dirty="0"/>
              <a:t>Heritable Genome Editing</a:t>
            </a:r>
            <a:endParaRPr lang="en-US" sz="3000" b="1" dirty="0"/>
          </a:p>
        </p:txBody>
      </p:sp>
      <p:sp>
        <p:nvSpPr>
          <p:cNvPr id="2" name="TextBox 1"/>
          <p:cNvSpPr txBox="1"/>
          <p:nvPr/>
        </p:nvSpPr>
        <p:spPr>
          <a:xfrm>
            <a:off x="1540284" y="616606"/>
            <a:ext cx="9198949" cy="5232202"/>
          </a:xfrm>
          <a:prstGeom prst="rect">
            <a:avLst/>
          </a:prstGeom>
          <a:noFill/>
        </p:spPr>
        <p:txBody>
          <a:bodyPr wrap="square" rtlCol="0">
            <a:spAutoFit/>
          </a:bodyPr>
          <a:lstStyle/>
          <a:p>
            <a:pPr defTabSz="914400">
              <a:spcBef>
                <a:spcPts val="600"/>
              </a:spcBef>
              <a:spcAft>
                <a:spcPts val="1800"/>
              </a:spcAft>
            </a:pPr>
            <a:r>
              <a:rPr lang="en-US" sz="2200" b="1" cap="all" dirty="0">
                <a:solidFill>
                  <a:srgbClr val="000000"/>
                </a:solidFill>
                <a:latin typeface="Trebuchet MS"/>
                <a:cs typeface="Trebuchet MS"/>
              </a:rPr>
              <a:t>    Possible </a:t>
            </a:r>
            <a:r>
              <a:rPr lang="en-US" sz="2200" b="1" cap="all" dirty="0">
                <a:solidFill>
                  <a:srgbClr val="000000"/>
                </a:solidFill>
                <a:latin typeface="Trebuchet MS"/>
                <a:cs typeface="Trebuchet MS"/>
              </a:rPr>
              <a:t>Methods</a:t>
            </a:r>
            <a:r>
              <a:rPr lang="en-US" sz="2200" dirty="0">
                <a:solidFill>
                  <a:srgbClr val="000000"/>
                </a:solidFill>
                <a:latin typeface="Trebuchet MS"/>
                <a:cs typeface="Trebuchet MS"/>
              </a:rPr>
              <a:t>: </a:t>
            </a:r>
            <a:r>
              <a:rPr lang="en-US" sz="2200" dirty="0">
                <a:solidFill>
                  <a:srgbClr val="000000"/>
                </a:solidFill>
                <a:latin typeface="Trebuchet MS"/>
                <a:cs typeface="Trebuchet MS"/>
              </a:rPr>
              <a:t>2</a:t>
            </a:r>
            <a:endParaRPr lang="en-US" sz="2200" dirty="0">
              <a:solidFill>
                <a:srgbClr val="000000"/>
              </a:solidFill>
              <a:latin typeface="Trebuchet MS"/>
              <a:cs typeface="Trebuchet MS"/>
            </a:endParaRPr>
          </a:p>
          <a:p>
            <a:pPr marL="342900" indent="-342900" defTabSz="914400">
              <a:buFont typeface="Arial"/>
              <a:buChar char="•"/>
            </a:pPr>
            <a:r>
              <a:rPr lang="en-US" sz="2200" dirty="0">
                <a:solidFill>
                  <a:srgbClr val="000000"/>
                </a:solidFill>
                <a:latin typeface="Trebuchet MS"/>
                <a:cs typeface="Trebuchet MS"/>
              </a:rPr>
              <a:t>Editing the </a:t>
            </a:r>
            <a:r>
              <a:rPr lang="en-US" sz="2200" dirty="0" err="1">
                <a:solidFill>
                  <a:srgbClr val="000000"/>
                </a:solidFill>
                <a:latin typeface="Trebuchet MS"/>
                <a:cs typeface="Trebuchet MS"/>
              </a:rPr>
              <a:t>fertilised</a:t>
            </a:r>
            <a:r>
              <a:rPr lang="en-US" sz="2200" dirty="0">
                <a:solidFill>
                  <a:srgbClr val="000000"/>
                </a:solidFill>
                <a:latin typeface="Trebuchet MS"/>
                <a:cs typeface="Trebuchet MS"/>
              </a:rPr>
              <a:t> egg (zygote</a:t>
            </a:r>
            <a:r>
              <a:rPr lang="en-US" sz="2200" dirty="0">
                <a:solidFill>
                  <a:srgbClr val="000000"/>
                </a:solidFill>
                <a:latin typeface="Trebuchet MS"/>
                <a:cs typeface="Trebuchet MS"/>
              </a:rPr>
              <a:t>)</a:t>
            </a:r>
          </a:p>
          <a:p>
            <a:pPr marL="342900" indent="-342900" defTabSz="914400">
              <a:buFont typeface="Arial"/>
              <a:buChar char="•"/>
            </a:pPr>
            <a:endParaRPr lang="en-US" sz="2200" dirty="0">
              <a:solidFill>
                <a:srgbClr val="000000"/>
              </a:solidFill>
              <a:latin typeface="Trebuchet MS"/>
              <a:cs typeface="Trebuchet MS"/>
            </a:endParaRPr>
          </a:p>
          <a:p>
            <a:pPr marL="342900" indent="-342900" defTabSz="914400">
              <a:buFont typeface="Arial"/>
              <a:buChar char="•"/>
            </a:pPr>
            <a:endParaRPr lang="en-US" sz="2200" dirty="0">
              <a:solidFill>
                <a:srgbClr val="000000"/>
              </a:solidFill>
              <a:latin typeface="Trebuchet MS"/>
              <a:cs typeface="Trebuchet MS"/>
            </a:endParaRPr>
          </a:p>
          <a:p>
            <a:pPr marL="342900" indent="-342900" defTabSz="914400">
              <a:buFont typeface="Arial"/>
              <a:buChar char="•"/>
            </a:pPr>
            <a:endParaRPr lang="en-US" sz="2200" dirty="0">
              <a:solidFill>
                <a:srgbClr val="000000"/>
              </a:solidFill>
              <a:latin typeface="Trebuchet MS"/>
              <a:cs typeface="Trebuchet MS"/>
            </a:endParaRPr>
          </a:p>
          <a:p>
            <a:pPr marL="342900" indent="-342900" defTabSz="914400">
              <a:spcBef>
                <a:spcPts val="600"/>
              </a:spcBef>
              <a:spcAft>
                <a:spcPts val="2400"/>
              </a:spcAft>
              <a:buFontTx/>
              <a:buChar char="-"/>
            </a:pPr>
            <a:r>
              <a:rPr lang="en-US" sz="2200" dirty="0">
                <a:solidFill>
                  <a:srgbClr val="000080"/>
                </a:solidFill>
                <a:latin typeface="Trebuchet MS"/>
                <a:cs typeface="Trebuchet MS"/>
              </a:rPr>
              <a:t>It will be </a:t>
            </a:r>
            <a:r>
              <a:rPr lang="en-US" sz="2200" dirty="0">
                <a:solidFill>
                  <a:srgbClr val="000080"/>
                </a:solidFill>
                <a:latin typeface="Trebuchet MS"/>
                <a:cs typeface="Trebuchet MS"/>
              </a:rPr>
              <a:t>more difficult to verify </a:t>
            </a:r>
            <a:r>
              <a:rPr lang="en-US" sz="2200" dirty="0">
                <a:solidFill>
                  <a:srgbClr val="000080"/>
                </a:solidFill>
                <a:latin typeface="Trebuchet MS"/>
                <a:cs typeface="Trebuchet MS"/>
              </a:rPr>
              <a:t>the edits. Unless these are known to be close to 100% reliable, this would require Preimplantation Genetic Diagnosis (PGD) </a:t>
            </a:r>
          </a:p>
          <a:p>
            <a:pPr marL="342900" indent="-342900" defTabSz="914400">
              <a:spcBef>
                <a:spcPts val="600"/>
              </a:spcBef>
              <a:spcAft>
                <a:spcPts val="3000"/>
              </a:spcAft>
              <a:buFontTx/>
              <a:buChar char="-"/>
            </a:pPr>
            <a:r>
              <a:rPr lang="en-US" sz="2200" dirty="0">
                <a:solidFill>
                  <a:srgbClr val="000080"/>
                </a:solidFill>
                <a:latin typeface="Trebuchet MS"/>
                <a:cs typeface="Trebuchet MS"/>
              </a:rPr>
              <a:t>But currently, the methods are not quite efficient enough and there 	is </a:t>
            </a:r>
            <a:r>
              <a:rPr lang="en-US" sz="2200" dirty="0">
                <a:solidFill>
                  <a:srgbClr val="000080"/>
                </a:solidFill>
                <a:latin typeface="Trebuchet MS"/>
                <a:cs typeface="Trebuchet MS"/>
              </a:rPr>
              <a:t>a risk of </a:t>
            </a:r>
            <a:r>
              <a:rPr lang="en-US" sz="2200" dirty="0">
                <a:solidFill>
                  <a:srgbClr val="000080"/>
                </a:solidFill>
                <a:latin typeface="Trebuchet MS"/>
                <a:cs typeface="Trebuchet MS"/>
              </a:rPr>
              <a:t>mosaicism, where </a:t>
            </a:r>
            <a:r>
              <a:rPr lang="en-US" sz="2200" dirty="0">
                <a:solidFill>
                  <a:srgbClr val="000080"/>
                </a:solidFill>
                <a:latin typeface="Trebuchet MS"/>
                <a:cs typeface="Trebuchet MS"/>
              </a:rPr>
              <a:t>not all cells </a:t>
            </a:r>
            <a:r>
              <a:rPr lang="en-US" sz="2200" dirty="0">
                <a:solidFill>
                  <a:srgbClr val="000080"/>
                </a:solidFill>
                <a:latin typeface="Trebuchet MS"/>
                <a:cs typeface="Trebuchet MS"/>
              </a:rPr>
              <a:t>in the </a:t>
            </a:r>
            <a:r>
              <a:rPr lang="en-US" sz="2200" dirty="0">
                <a:solidFill>
                  <a:srgbClr val="000080"/>
                </a:solidFill>
                <a:latin typeface="Trebuchet MS"/>
                <a:cs typeface="Trebuchet MS"/>
              </a:rPr>
              <a:t>	</a:t>
            </a:r>
            <a:r>
              <a:rPr lang="en-US" sz="2200" dirty="0">
                <a:solidFill>
                  <a:srgbClr val="000080"/>
                </a:solidFill>
                <a:latin typeface="Trebuchet MS"/>
                <a:cs typeface="Trebuchet MS"/>
              </a:rPr>
              <a:t>		embryo carry </a:t>
            </a:r>
            <a:r>
              <a:rPr lang="en-US" sz="2200" dirty="0">
                <a:solidFill>
                  <a:srgbClr val="000080"/>
                </a:solidFill>
                <a:latin typeface="Trebuchet MS"/>
                <a:cs typeface="Trebuchet MS"/>
              </a:rPr>
              <a:t>the desired genetic </a:t>
            </a:r>
            <a:r>
              <a:rPr lang="en-US" sz="2200" dirty="0">
                <a:solidFill>
                  <a:srgbClr val="000080"/>
                </a:solidFill>
                <a:latin typeface="Trebuchet MS"/>
                <a:cs typeface="Trebuchet MS"/>
              </a:rPr>
              <a:t>alteration. </a:t>
            </a:r>
          </a:p>
          <a:p>
            <a:pPr defTabSz="914400"/>
            <a:r>
              <a:rPr lang="en-US" sz="2200" dirty="0">
                <a:solidFill>
                  <a:srgbClr val="000080"/>
                </a:solidFill>
                <a:latin typeface="Trebuchet MS"/>
                <a:cs typeface="Trebuchet MS"/>
              </a:rPr>
              <a:t>    If this is the case, PGD becomes unreliable.</a:t>
            </a:r>
            <a:endParaRPr lang="en-US" sz="2200" dirty="0">
              <a:solidFill>
                <a:srgbClr val="000080"/>
              </a:solidFill>
              <a:latin typeface="Trebuchet MS"/>
              <a:cs typeface="Trebuchet MS"/>
            </a:endParaRPr>
          </a:p>
        </p:txBody>
      </p:sp>
      <p:pic>
        <p:nvPicPr>
          <p:cNvPr id="9" name="Picture 8" descr="Zygo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6460" y="1350448"/>
            <a:ext cx="952542" cy="918633"/>
          </a:xfrm>
          <a:prstGeom prst="rect">
            <a:avLst/>
          </a:prstGeom>
        </p:spPr>
      </p:pic>
      <p:pic>
        <p:nvPicPr>
          <p:cNvPr id="10" name="Picture 9" descr="ICS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6900" y="1350448"/>
            <a:ext cx="1204066" cy="918633"/>
          </a:xfrm>
          <a:prstGeom prst="rect">
            <a:avLst/>
          </a:prstGeom>
        </p:spPr>
      </p:pic>
      <p:pic>
        <p:nvPicPr>
          <p:cNvPr id="11" name="Picture 10" descr="morul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169" y="4603863"/>
            <a:ext cx="1324168" cy="1255081"/>
          </a:xfrm>
          <a:prstGeom prst="rect">
            <a:avLst/>
          </a:prstGeom>
        </p:spPr>
      </p:pic>
      <p:sp>
        <p:nvSpPr>
          <p:cNvPr id="12" name="Oval 11"/>
          <p:cNvSpPr/>
          <p:nvPr/>
        </p:nvSpPr>
        <p:spPr>
          <a:xfrm>
            <a:off x="9309102" y="4974181"/>
            <a:ext cx="322069" cy="268730"/>
          </a:xfrm>
          <a:prstGeom prst="ellipse">
            <a:avLst/>
          </a:prstGeom>
          <a:solidFill>
            <a:srgbClr val="33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9228334" y="5242911"/>
            <a:ext cx="322069" cy="332736"/>
          </a:xfrm>
          <a:prstGeom prst="ellipse">
            <a:avLst/>
          </a:prstGeom>
          <a:solidFill>
            <a:srgbClr val="33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rot="20712823">
            <a:off x="9677402" y="4974180"/>
            <a:ext cx="322069" cy="314448"/>
          </a:xfrm>
          <a:prstGeom prst="ellipse">
            <a:avLst/>
          </a:prstGeom>
          <a:solidFill>
            <a:srgbClr val="3366FF">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1524000" y="550897"/>
            <a:ext cx="9144000" cy="0"/>
          </a:xfrm>
          <a:prstGeom prst="line">
            <a:avLst/>
          </a:prstGeom>
          <a:ln w="3175" cmpd="sng">
            <a:solidFill>
              <a:srgbClr val="00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310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070" y="4575425"/>
            <a:ext cx="8292348" cy="1825379"/>
          </a:xfrm>
          <a:prstGeom prst="rect">
            <a:avLst/>
          </a:prstGeom>
          <a:noFill/>
          <a:ln>
            <a:solidFill>
              <a:srgbClr val="0000FF"/>
            </a:solidFill>
          </a:ln>
        </p:spPr>
        <p:txBody>
          <a:bodyPr wrap="square" rtlCol="0">
            <a:spAutoFit/>
          </a:bodyPr>
          <a:lstStyle/>
          <a:p>
            <a:pPr algn="ctr"/>
            <a:r>
              <a:rPr lang="en-US" sz="1900" b="1" dirty="0"/>
              <a:t>Correction of β-thalassemia mutant by </a:t>
            </a:r>
            <a:r>
              <a:rPr lang="en-US" sz="1900" b="1" dirty="0"/>
              <a:t>base editor </a:t>
            </a:r>
            <a:r>
              <a:rPr lang="en-US" sz="1900" b="1" dirty="0"/>
              <a:t>in human </a:t>
            </a:r>
            <a:r>
              <a:rPr lang="en-US" sz="1900" b="1" dirty="0"/>
              <a:t>embryos.</a:t>
            </a:r>
            <a:endParaRPr lang="en-US" sz="1900" dirty="0"/>
          </a:p>
          <a:p>
            <a:pPr algn="ctr"/>
            <a:r>
              <a:rPr lang="en-US" dirty="0"/>
              <a:t> </a:t>
            </a:r>
            <a:r>
              <a:rPr lang="en-US" dirty="0"/>
              <a:t>Liang, P. et al, .. Huang, J. (2017). </a:t>
            </a:r>
            <a:r>
              <a:rPr lang="en-US" i="1" dirty="0"/>
              <a:t>Protein and Cell</a:t>
            </a:r>
            <a:r>
              <a:rPr lang="en-US" dirty="0"/>
              <a:t>. 27 September.</a:t>
            </a:r>
          </a:p>
          <a:p>
            <a:pPr algn="ctr"/>
            <a:endParaRPr lang="en-US" dirty="0"/>
          </a:p>
          <a:p>
            <a:pPr algn="ctr"/>
            <a:r>
              <a:rPr lang="en-US" sz="1900" b="1" dirty="0"/>
              <a:t>    Correction </a:t>
            </a:r>
            <a:r>
              <a:rPr lang="en-US" sz="1900" b="1" dirty="0"/>
              <a:t>of the </a:t>
            </a:r>
            <a:r>
              <a:rPr lang="en-US" sz="1900" b="1" dirty="0" err="1"/>
              <a:t>Marfan</a:t>
            </a:r>
            <a:r>
              <a:rPr lang="en-US" sz="1900" b="1" dirty="0"/>
              <a:t> Syndrome Pathogenic FBN1 Mutation by Base Editing in Human Cells and Heterozygous Embryos.</a:t>
            </a:r>
          </a:p>
          <a:p>
            <a:pPr algn="ctr"/>
            <a:r>
              <a:rPr lang="en-US" dirty="0"/>
              <a:t>Zeng, Y., </a:t>
            </a:r>
            <a:r>
              <a:rPr lang="mr-IN" dirty="0"/>
              <a:t>…</a:t>
            </a:r>
            <a:r>
              <a:rPr lang="en-GB" dirty="0"/>
              <a:t> Huang, J. (2018). Mol. Therapy.</a:t>
            </a:r>
            <a:endParaRPr lang="en-US" dirty="0"/>
          </a:p>
        </p:txBody>
      </p:sp>
      <p:sp>
        <p:nvSpPr>
          <p:cNvPr id="3" name="TextBox 2"/>
          <p:cNvSpPr txBox="1"/>
          <p:nvPr/>
        </p:nvSpPr>
        <p:spPr>
          <a:xfrm>
            <a:off x="2925856" y="3282687"/>
            <a:ext cx="6651372" cy="984885"/>
          </a:xfrm>
          <a:prstGeom prst="rect">
            <a:avLst/>
          </a:prstGeom>
          <a:noFill/>
          <a:ln>
            <a:solidFill>
              <a:srgbClr val="0000FF"/>
            </a:solidFill>
          </a:ln>
        </p:spPr>
        <p:txBody>
          <a:bodyPr wrap="square" rtlCol="0">
            <a:spAutoFit/>
          </a:bodyPr>
          <a:lstStyle/>
          <a:p>
            <a:pPr algn="ctr"/>
            <a:r>
              <a:rPr lang="en-US" sz="2000" b="1" dirty="0"/>
              <a:t>Genome editing reveals a role for OCT4 in human embryogenesis</a:t>
            </a:r>
            <a:r>
              <a:rPr lang="en-US" sz="2000" b="1" dirty="0"/>
              <a:t>.</a:t>
            </a:r>
            <a:endParaRPr lang="en-US" sz="2000" b="1" dirty="0"/>
          </a:p>
          <a:p>
            <a:pPr algn="ctr"/>
            <a:r>
              <a:rPr lang="en-US" dirty="0"/>
              <a:t>Fogarty, N. et al,.. </a:t>
            </a:r>
            <a:r>
              <a:rPr lang="en-US" dirty="0" err="1"/>
              <a:t>Niakan</a:t>
            </a:r>
            <a:r>
              <a:rPr lang="en-US" dirty="0"/>
              <a:t>, K. (2017). </a:t>
            </a:r>
            <a:r>
              <a:rPr lang="en-US" i="1" dirty="0"/>
              <a:t>Nature</a:t>
            </a:r>
            <a:r>
              <a:rPr lang="en-US" dirty="0"/>
              <a:t>. 20 September.    </a:t>
            </a:r>
            <a:endParaRPr lang="en-US" dirty="0"/>
          </a:p>
        </p:txBody>
      </p:sp>
      <p:sp>
        <p:nvSpPr>
          <p:cNvPr id="4" name="TextBox 3"/>
          <p:cNvSpPr txBox="1"/>
          <p:nvPr/>
        </p:nvSpPr>
        <p:spPr>
          <a:xfrm>
            <a:off x="2533633" y="1213903"/>
            <a:ext cx="7965034" cy="1846659"/>
          </a:xfrm>
          <a:prstGeom prst="rect">
            <a:avLst/>
          </a:prstGeom>
          <a:noFill/>
          <a:ln>
            <a:solidFill>
              <a:srgbClr val="0000FF"/>
            </a:solidFill>
          </a:ln>
        </p:spPr>
        <p:txBody>
          <a:bodyPr wrap="square" rtlCol="0">
            <a:spAutoFit/>
          </a:bodyPr>
          <a:lstStyle/>
          <a:p>
            <a:pPr algn="ctr"/>
            <a:r>
              <a:rPr lang="en-US" sz="2000" b="1" dirty="0"/>
              <a:t>CRISPR/Cas9-mediated gene editing in human zygotes using Cas9 </a:t>
            </a:r>
            <a:r>
              <a:rPr lang="en-US" sz="2000" b="1" dirty="0"/>
              <a:t>protein</a:t>
            </a:r>
            <a:r>
              <a:rPr lang="en-US" sz="2000" b="1" dirty="0"/>
              <a:t>.</a:t>
            </a:r>
            <a:r>
              <a:rPr lang="is-IS" sz="2000" b="1" dirty="0"/>
              <a:t> </a:t>
            </a:r>
            <a:endParaRPr lang="is-IS" sz="2000" dirty="0"/>
          </a:p>
          <a:p>
            <a:pPr algn="ctr"/>
            <a:r>
              <a:rPr lang="en-US" dirty="0"/>
              <a:t>Tang, L., </a:t>
            </a:r>
            <a:r>
              <a:rPr lang="is-IS" dirty="0"/>
              <a:t>.. Lui, J. (2017).  </a:t>
            </a:r>
            <a:r>
              <a:rPr lang="en-US" dirty="0" err="1"/>
              <a:t>Mol</a:t>
            </a:r>
            <a:r>
              <a:rPr lang="en-US" dirty="0"/>
              <a:t> </a:t>
            </a:r>
            <a:r>
              <a:rPr lang="en-US" dirty="0"/>
              <a:t>Genet Genomics. </a:t>
            </a:r>
            <a:r>
              <a:rPr lang="is-IS" dirty="0"/>
              <a:t>292, 525-533</a:t>
            </a:r>
          </a:p>
          <a:p>
            <a:pPr algn="ctr"/>
            <a:endParaRPr lang="is-IS" dirty="0"/>
          </a:p>
          <a:p>
            <a:pPr algn="ctr"/>
            <a:r>
              <a:rPr lang="en-US" sz="2000" b="1" dirty="0"/>
              <a:t>Correction </a:t>
            </a:r>
            <a:r>
              <a:rPr lang="en-US" sz="2000" b="1" dirty="0"/>
              <a:t>of a pathogenic gene mutation in human embryos.</a:t>
            </a:r>
          </a:p>
          <a:p>
            <a:pPr algn="ctr"/>
            <a:r>
              <a:rPr lang="en-US" dirty="0"/>
              <a:t>Ma, H., </a:t>
            </a:r>
            <a:r>
              <a:rPr lang="mr-IN" dirty="0"/>
              <a:t>…</a:t>
            </a:r>
            <a:r>
              <a:rPr lang="en-GB" dirty="0"/>
              <a:t> </a:t>
            </a:r>
            <a:r>
              <a:rPr lang="en-GB" dirty="0" err="1"/>
              <a:t>Mitalipov</a:t>
            </a:r>
            <a:r>
              <a:rPr lang="en-GB" dirty="0"/>
              <a:t>, S. (2017). Nature. 548, 413-419.</a:t>
            </a:r>
            <a:endParaRPr lang="en-US" dirty="0"/>
          </a:p>
        </p:txBody>
      </p:sp>
      <p:sp>
        <p:nvSpPr>
          <p:cNvPr id="5" name="TextBox 4"/>
          <p:cNvSpPr txBox="1"/>
          <p:nvPr/>
        </p:nvSpPr>
        <p:spPr>
          <a:xfrm>
            <a:off x="1602563" y="1706553"/>
            <a:ext cx="1021268" cy="461665"/>
          </a:xfrm>
          <a:prstGeom prst="rect">
            <a:avLst/>
          </a:prstGeom>
          <a:noFill/>
        </p:spPr>
        <p:txBody>
          <a:bodyPr wrap="square" rtlCol="0">
            <a:spAutoFit/>
          </a:bodyPr>
          <a:lstStyle/>
          <a:p>
            <a:r>
              <a:rPr lang="en-US" sz="2400" dirty="0">
                <a:solidFill>
                  <a:srgbClr val="006500"/>
                </a:solidFill>
              </a:rPr>
              <a:t>HDR</a:t>
            </a:r>
            <a:endParaRPr lang="en-US" sz="2400" dirty="0">
              <a:solidFill>
                <a:srgbClr val="006500"/>
              </a:solidFill>
            </a:endParaRPr>
          </a:p>
        </p:txBody>
      </p:sp>
      <p:sp>
        <p:nvSpPr>
          <p:cNvPr id="6" name="TextBox 5"/>
          <p:cNvSpPr txBox="1"/>
          <p:nvPr/>
        </p:nvSpPr>
        <p:spPr>
          <a:xfrm>
            <a:off x="1601186" y="3508616"/>
            <a:ext cx="1021268" cy="461665"/>
          </a:xfrm>
          <a:prstGeom prst="rect">
            <a:avLst/>
          </a:prstGeom>
          <a:noFill/>
        </p:spPr>
        <p:txBody>
          <a:bodyPr wrap="square" rtlCol="0">
            <a:spAutoFit/>
          </a:bodyPr>
          <a:lstStyle/>
          <a:p>
            <a:r>
              <a:rPr lang="en-US" sz="2400" dirty="0">
                <a:solidFill>
                  <a:srgbClr val="006500"/>
                </a:solidFill>
              </a:rPr>
              <a:t>NHEJ</a:t>
            </a:r>
            <a:endParaRPr lang="en-US" sz="2400" dirty="0">
              <a:solidFill>
                <a:srgbClr val="006500"/>
              </a:solidFill>
            </a:endParaRPr>
          </a:p>
        </p:txBody>
      </p:sp>
      <p:sp>
        <p:nvSpPr>
          <p:cNvPr id="8" name="TextBox 7"/>
          <p:cNvSpPr txBox="1"/>
          <p:nvPr/>
        </p:nvSpPr>
        <p:spPr>
          <a:xfrm>
            <a:off x="1537088" y="0"/>
            <a:ext cx="9130913" cy="861774"/>
          </a:xfrm>
          <a:prstGeom prst="rect">
            <a:avLst/>
          </a:prstGeom>
          <a:noFill/>
        </p:spPr>
        <p:txBody>
          <a:bodyPr wrap="square" rtlCol="0">
            <a:spAutoFit/>
          </a:bodyPr>
          <a:lstStyle/>
          <a:p>
            <a:pPr algn="ctr"/>
            <a:r>
              <a:rPr lang="en-US" sz="2500" b="1" dirty="0"/>
              <a:t>  All three main genome editing approaches have now been used in early human embryos</a:t>
            </a:r>
            <a:endParaRPr lang="en-US" sz="2500" b="1" dirty="0"/>
          </a:p>
        </p:txBody>
      </p:sp>
      <p:cxnSp>
        <p:nvCxnSpPr>
          <p:cNvPr id="9" name="Straight Connector 8"/>
          <p:cNvCxnSpPr/>
          <p:nvPr/>
        </p:nvCxnSpPr>
        <p:spPr>
          <a:xfrm>
            <a:off x="1512052" y="962871"/>
            <a:ext cx="9153144" cy="0"/>
          </a:xfrm>
          <a:prstGeom prst="line">
            <a:avLst/>
          </a:prstGeom>
          <a:ln w="3175" cmpd="sng">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259793" y="4967659"/>
            <a:ext cx="0" cy="82800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flipH="1">
            <a:off x="2110592" y="4951564"/>
            <a:ext cx="423040" cy="8268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601186" y="4917506"/>
            <a:ext cx="1099840" cy="830997"/>
          </a:xfrm>
          <a:prstGeom prst="rect">
            <a:avLst/>
          </a:prstGeom>
          <a:noFill/>
        </p:spPr>
        <p:txBody>
          <a:bodyPr wrap="square" rtlCol="0">
            <a:spAutoFit/>
          </a:bodyPr>
          <a:lstStyle/>
          <a:p>
            <a:r>
              <a:rPr lang="en-US" sz="2400" dirty="0">
                <a:solidFill>
                  <a:srgbClr val="006500"/>
                </a:solidFill>
              </a:rPr>
              <a:t>Base</a:t>
            </a:r>
          </a:p>
          <a:p>
            <a:r>
              <a:rPr lang="en-US" sz="2400" dirty="0">
                <a:solidFill>
                  <a:srgbClr val="006500"/>
                </a:solidFill>
              </a:rPr>
              <a:t>editing</a:t>
            </a:r>
            <a:endParaRPr lang="en-US" sz="2400" dirty="0">
              <a:solidFill>
                <a:srgbClr val="006500"/>
              </a:solidFill>
            </a:endParaRPr>
          </a:p>
        </p:txBody>
      </p:sp>
    </p:spTree>
    <p:extLst>
      <p:ext uri="{BB962C8B-B14F-4D97-AF65-F5344CB8AC3E}">
        <p14:creationId xmlns:p14="http://schemas.microsoft.com/office/powerpoint/2010/main" val="1449723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71835"/>
            <a:ext cx="9144000" cy="612000"/>
          </a:xfrm>
        </p:spPr>
        <p:txBody>
          <a:bodyPr>
            <a:normAutofit/>
          </a:bodyPr>
          <a:lstStyle/>
          <a:p>
            <a:r>
              <a:rPr lang="en-US" sz="2800" b="1" dirty="0"/>
              <a:t>Heritable Genome Editing</a:t>
            </a:r>
            <a:endParaRPr lang="en-US" sz="2800" b="1" dirty="0"/>
          </a:p>
        </p:txBody>
      </p:sp>
      <p:cxnSp>
        <p:nvCxnSpPr>
          <p:cNvPr id="4" name="Straight Connector 3"/>
          <p:cNvCxnSpPr/>
          <p:nvPr/>
        </p:nvCxnSpPr>
        <p:spPr>
          <a:xfrm flipV="1">
            <a:off x="1524000" y="471463"/>
            <a:ext cx="9144000" cy="17395"/>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2"/>
          <a:srcRect l="2701" t="9406" r="1652" b="16554"/>
          <a:stretch/>
        </p:blipFill>
        <p:spPr>
          <a:xfrm>
            <a:off x="7637259" y="4596875"/>
            <a:ext cx="2731024" cy="1548000"/>
          </a:xfrm>
          <a:prstGeom prst="rect">
            <a:avLst/>
          </a:prstGeom>
        </p:spPr>
      </p:pic>
      <p:sp>
        <p:nvSpPr>
          <p:cNvPr id="7" name="TextBox 6"/>
          <p:cNvSpPr txBox="1"/>
          <p:nvPr/>
        </p:nvSpPr>
        <p:spPr>
          <a:xfrm>
            <a:off x="9489441" y="3365637"/>
            <a:ext cx="684878" cy="369332"/>
          </a:xfrm>
          <a:prstGeom prst="rect">
            <a:avLst/>
          </a:prstGeom>
          <a:noFill/>
        </p:spPr>
        <p:txBody>
          <a:bodyPr wrap="none" rtlCol="0">
            <a:spAutoFit/>
          </a:bodyPr>
          <a:lstStyle/>
          <a:p>
            <a:r>
              <a:rPr lang="en-US" b="1" dirty="0">
                <a:solidFill>
                  <a:schemeClr val="bg1"/>
                </a:solidFill>
              </a:rPr>
              <a:t>PGD</a:t>
            </a:r>
            <a:endParaRPr lang="en-US" b="1" dirty="0">
              <a:solidFill>
                <a:schemeClr val="bg1"/>
              </a:solidFill>
            </a:endParaRPr>
          </a:p>
        </p:txBody>
      </p:sp>
      <p:sp>
        <p:nvSpPr>
          <p:cNvPr id="6" name="TextBox 5"/>
          <p:cNvSpPr txBox="1"/>
          <p:nvPr/>
        </p:nvSpPr>
        <p:spPr>
          <a:xfrm>
            <a:off x="1952739" y="4849347"/>
            <a:ext cx="5684520" cy="800219"/>
          </a:xfrm>
          <a:prstGeom prst="rect">
            <a:avLst/>
          </a:prstGeom>
          <a:noFill/>
        </p:spPr>
        <p:txBody>
          <a:bodyPr wrap="square" rtlCol="0">
            <a:spAutoFit/>
          </a:bodyPr>
          <a:lstStyle/>
          <a:p>
            <a:pPr defTabSz="914400"/>
            <a:r>
              <a:rPr lang="en-US" sz="2300" dirty="0">
                <a:solidFill>
                  <a:srgbClr val="000000"/>
                </a:solidFill>
              </a:rPr>
              <a:t>In many cases, </a:t>
            </a:r>
            <a:r>
              <a:rPr lang="en-US" sz="2300" dirty="0">
                <a:solidFill>
                  <a:srgbClr val="000000"/>
                </a:solidFill>
              </a:rPr>
              <a:t>PGD </a:t>
            </a:r>
            <a:r>
              <a:rPr lang="en-US" sz="2300" dirty="0">
                <a:solidFill>
                  <a:srgbClr val="000000"/>
                </a:solidFill>
              </a:rPr>
              <a:t>or prenatal </a:t>
            </a:r>
            <a:r>
              <a:rPr lang="en-US" sz="2300" dirty="0">
                <a:solidFill>
                  <a:srgbClr val="000000"/>
                </a:solidFill>
              </a:rPr>
              <a:t>diagnosis </a:t>
            </a:r>
            <a:r>
              <a:rPr lang="en-US" sz="2300" dirty="0">
                <a:solidFill>
                  <a:srgbClr val="000000"/>
                </a:solidFill>
              </a:rPr>
              <a:t>with selective </a:t>
            </a:r>
            <a:r>
              <a:rPr lang="en-US" sz="2300" dirty="0">
                <a:solidFill>
                  <a:srgbClr val="000000"/>
                </a:solidFill>
              </a:rPr>
              <a:t>termination </a:t>
            </a:r>
            <a:r>
              <a:rPr lang="en-US" sz="2300" dirty="0">
                <a:solidFill>
                  <a:srgbClr val="000000"/>
                </a:solidFill>
              </a:rPr>
              <a:t>are </a:t>
            </a:r>
            <a:r>
              <a:rPr lang="en-US" sz="2300" dirty="0">
                <a:solidFill>
                  <a:srgbClr val="000000"/>
                </a:solidFill>
              </a:rPr>
              <a:t>alternatives.</a:t>
            </a:r>
            <a:endParaRPr lang="en-US" sz="2300" dirty="0"/>
          </a:p>
        </p:txBody>
      </p:sp>
      <p:sp>
        <p:nvSpPr>
          <p:cNvPr id="9" name="TextBox 8"/>
          <p:cNvSpPr txBox="1"/>
          <p:nvPr/>
        </p:nvSpPr>
        <p:spPr>
          <a:xfrm>
            <a:off x="1568794" y="501069"/>
            <a:ext cx="9217740" cy="1523494"/>
          </a:xfrm>
          <a:prstGeom prst="rect">
            <a:avLst/>
          </a:prstGeom>
          <a:noFill/>
        </p:spPr>
        <p:txBody>
          <a:bodyPr wrap="square" rtlCol="0">
            <a:spAutoFit/>
          </a:bodyPr>
          <a:lstStyle/>
          <a:p>
            <a:pPr>
              <a:spcAft>
                <a:spcPts val="1200"/>
              </a:spcAft>
            </a:pPr>
            <a:r>
              <a:rPr lang="en-US" sz="2500" dirty="0">
                <a:solidFill>
                  <a:srgbClr val="970000"/>
                </a:solidFill>
              </a:rPr>
              <a:t>The methods are still not safe to </a:t>
            </a:r>
            <a:r>
              <a:rPr lang="en-US" sz="2500" dirty="0">
                <a:solidFill>
                  <a:srgbClr val="970000"/>
                </a:solidFill>
              </a:rPr>
              <a:t>use: more </a:t>
            </a:r>
            <a:r>
              <a:rPr lang="en-US" sz="2500" dirty="0">
                <a:solidFill>
                  <a:srgbClr val="970000"/>
                </a:solidFill>
              </a:rPr>
              <a:t>research is needed</a:t>
            </a:r>
            <a:r>
              <a:rPr lang="en-US" sz="2500" dirty="0">
                <a:solidFill>
                  <a:srgbClr val="970000"/>
                </a:solidFill>
              </a:rPr>
              <a:t>.</a:t>
            </a:r>
          </a:p>
          <a:p>
            <a:pPr>
              <a:spcAft>
                <a:spcPts val="1200"/>
              </a:spcAft>
            </a:pPr>
            <a:endParaRPr lang="en-US" sz="2400" dirty="0">
              <a:solidFill>
                <a:srgbClr val="970000"/>
              </a:solidFill>
            </a:endParaRPr>
          </a:p>
          <a:p>
            <a:endParaRPr lang="en-US" sz="2400" dirty="0"/>
          </a:p>
        </p:txBody>
      </p:sp>
      <p:sp>
        <p:nvSpPr>
          <p:cNvPr id="10" name="TextBox 9"/>
          <p:cNvSpPr txBox="1"/>
          <p:nvPr/>
        </p:nvSpPr>
        <p:spPr>
          <a:xfrm>
            <a:off x="2560435" y="1138000"/>
            <a:ext cx="6729039" cy="1154162"/>
          </a:xfrm>
          <a:prstGeom prst="rect">
            <a:avLst/>
          </a:prstGeom>
          <a:noFill/>
          <a:ln>
            <a:solidFill>
              <a:srgbClr val="007837"/>
            </a:solidFill>
          </a:ln>
        </p:spPr>
        <p:txBody>
          <a:bodyPr wrap="square" rtlCol="0">
            <a:spAutoFit/>
          </a:bodyPr>
          <a:lstStyle/>
          <a:p>
            <a:pPr algn="ctr">
              <a:spcAft>
                <a:spcPts val="1200"/>
              </a:spcAft>
            </a:pPr>
            <a:r>
              <a:rPr lang="en-US" sz="2300" dirty="0"/>
              <a:t>However</a:t>
            </a:r>
            <a:r>
              <a:rPr lang="en-US" sz="2300" dirty="0"/>
              <a:t>, it </a:t>
            </a:r>
            <a:r>
              <a:rPr lang="en-US" sz="2300" dirty="0"/>
              <a:t>seems inevitable that genome editing via gamete precursors or early embryos will be made to work </a:t>
            </a:r>
            <a:r>
              <a:rPr lang="en-US" sz="2300" dirty="0"/>
              <a:t>efficiently and probably </a:t>
            </a:r>
            <a:r>
              <a:rPr lang="en-US" sz="2300" dirty="0"/>
              <a:t>safely.  </a:t>
            </a:r>
            <a:endParaRPr lang="en-US" sz="2300" dirty="0"/>
          </a:p>
        </p:txBody>
      </p:sp>
      <p:sp>
        <p:nvSpPr>
          <p:cNvPr id="12" name="TextBox 11"/>
          <p:cNvSpPr txBox="1"/>
          <p:nvPr/>
        </p:nvSpPr>
        <p:spPr>
          <a:xfrm>
            <a:off x="1823717" y="2690477"/>
            <a:ext cx="8544566" cy="1350321"/>
          </a:xfrm>
          <a:prstGeom prst="rect">
            <a:avLst/>
          </a:prstGeom>
          <a:noFill/>
          <a:ln>
            <a:solidFill>
              <a:schemeClr val="tx1"/>
            </a:solidFill>
          </a:ln>
        </p:spPr>
        <p:txBody>
          <a:bodyPr wrap="square" rtlCol="0">
            <a:spAutoFit/>
          </a:bodyPr>
          <a:lstStyle/>
          <a:p>
            <a:pPr marL="342900" indent="-342900" defTabSz="914400">
              <a:spcAft>
                <a:spcPts val="600"/>
              </a:spcAft>
              <a:buFont typeface="Arial"/>
              <a:buChar char="•"/>
            </a:pPr>
            <a:r>
              <a:rPr lang="en-US" sz="2300" dirty="0">
                <a:solidFill>
                  <a:srgbClr val="000090"/>
                </a:solidFill>
              </a:rPr>
              <a:t>Interest is driven by the thousands of inherited diseases. </a:t>
            </a:r>
          </a:p>
          <a:p>
            <a:pPr marL="342900" indent="-342900" defTabSz="914400">
              <a:spcBef>
                <a:spcPts val="600"/>
              </a:spcBef>
              <a:spcAft>
                <a:spcPts val="1200"/>
              </a:spcAft>
              <a:buFont typeface="Arial"/>
              <a:buChar char="•"/>
            </a:pPr>
            <a:r>
              <a:rPr lang="en-US" sz="2300" dirty="0">
                <a:solidFill>
                  <a:srgbClr val="000090"/>
                </a:solidFill>
              </a:rPr>
              <a:t>It would allow individuals to have genetically related children without passing on a known risk of genetic disease</a:t>
            </a:r>
            <a:r>
              <a:rPr lang="en-US" sz="2300" dirty="0">
                <a:solidFill>
                  <a:srgbClr val="000090"/>
                </a:solidFill>
              </a:rPr>
              <a:t>.</a:t>
            </a:r>
            <a:endParaRPr lang="en-US" sz="2300" dirty="0">
              <a:solidFill>
                <a:srgbClr val="000090"/>
              </a:solidFill>
            </a:endParaRPr>
          </a:p>
        </p:txBody>
      </p:sp>
      <p:sp>
        <p:nvSpPr>
          <p:cNvPr id="2" name="Rectangle 1"/>
          <p:cNvSpPr/>
          <p:nvPr/>
        </p:nvSpPr>
        <p:spPr>
          <a:xfrm>
            <a:off x="1814163" y="6207864"/>
            <a:ext cx="8221580" cy="446276"/>
          </a:xfrm>
          <a:prstGeom prst="rect">
            <a:avLst/>
          </a:prstGeom>
        </p:spPr>
        <p:txBody>
          <a:bodyPr wrap="square">
            <a:spAutoFit/>
          </a:bodyPr>
          <a:lstStyle/>
          <a:p>
            <a:pPr algn="ctr">
              <a:spcAft>
                <a:spcPts val="600"/>
              </a:spcAft>
            </a:pPr>
            <a:r>
              <a:rPr lang="en-US" sz="2300" b="1" dirty="0">
                <a:solidFill>
                  <a:srgbClr val="000000"/>
                </a:solidFill>
                <a:latin typeface="Trebuchet MS"/>
                <a:cs typeface="Trebuchet MS"/>
              </a:rPr>
              <a:t>But PGD </a:t>
            </a:r>
            <a:r>
              <a:rPr lang="en-US" sz="2300" b="1" dirty="0">
                <a:solidFill>
                  <a:srgbClr val="000000"/>
                </a:solidFill>
                <a:latin typeface="Trebuchet MS"/>
                <a:cs typeface="Trebuchet MS"/>
              </a:rPr>
              <a:t>is often inefficient and it is not </a:t>
            </a:r>
            <a:r>
              <a:rPr lang="en-US" sz="2300" b="1">
                <a:solidFill>
                  <a:srgbClr val="000000"/>
                </a:solidFill>
                <a:latin typeface="Trebuchet MS"/>
                <a:cs typeface="Trebuchet MS"/>
              </a:rPr>
              <a:t>always </a:t>
            </a:r>
            <a:r>
              <a:rPr lang="en-US" sz="2300" b="1">
                <a:solidFill>
                  <a:srgbClr val="000000"/>
                </a:solidFill>
                <a:latin typeface="Trebuchet MS"/>
                <a:cs typeface="Trebuchet MS"/>
              </a:rPr>
              <a:t>possible</a:t>
            </a:r>
            <a:endParaRPr lang="en-US" sz="2300" b="1" dirty="0">
              <a:solidFill>
                <a:srgbClr val="000000"/>
              </a:solidFill>
              <a:latin typeface="Trebuchet MS"/>
              <a:cs typeface="Trebuchet MS"/>
            </a:endParaRPr>
          </a:p>
        </p:txBody>
      </p:sp>
    </p:spTree>
    <p:extLst>
      <p:ext uri="{BB962C8B-B14F-4D97-AF65-F5344CB8AC3E}">
        <p14:creationId xmlns:p14="http://schemas.microsoft.com/office/powerpoint/2010/main" val="61711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524000" y="452224"/>
            <a:ext cx="9144000" cy="17395"/>
          </a:xfrm>
          <a:prstGeom prst="line">
            <a:avLst/>
          </a:prstGeom>
          <a:ln w="6350" cmpd="sng">
            <a:solidFill>
              <a:srgbClr val="004D00"/>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524000" y="5856942"/>
            <a:ext cx="9144000" cy="956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324563" y="5558118"/>
            <a:ext cx="2495837" cy="5582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575492" y="1"/>
            <a:ext cx="9092509" cy="461665"/>
          </a:xfrm>
          <a:prstGeom prst="rect">
            <a:avLst/>
          </a:prstGeom>
          <a:noFill/>
        </p:spPr>
        <p:txBody>
          <a:bodyPr wrap="square" rtlCol="0">
            <a:spAutoFit/>
          </a:bodyPr>
          <a:lstStyle/>
          <a:p>
            <a:pPr algn="ctr">
              <a:spcAft>
                <a:spcPts val="600"/>
              </a:spcAft>
            </a:pPr>
            <a:r>
              <a:rPr lang="en-US" sz="2400" b="1" dirty="0">
                <a:solidFill>
                  <a:srgbClr val="000000"/>
                </a:solidFill>
                <a:latin typeface="Trebuchet MS"/>
                <a:cs typeface="Trebuchet MS"/>
              </a:rPr>
              <a:t>PGD is often </a:t>
            </a:r>
            <a:r>
              <a:rPr lang="en-US" sz="2400" b="1" dirty="0">
                <a:solidFill>
                  <a:srgbClr val="000000"/>
                </a:solidFill>
                <a:latin typeface="Trebuchet MS"/>
                <a:cs typeface="Trebuchet MS"/>
              </a:rPr>
              <a:t>inefficient </a:t>
            </a:r>
            <a:r>
              <a:rPr lang="en-US" sz="2400" b="1" dirty="0">
                <a:solidFill>
                  <a:srgbClr val="000000"/>
                </a:solidFill>
                <a:latin typeface="Trebuchet MS"/>
                <a:cs typeface="Trebuchet MS"/>
              </a:rPr>
              <a:t>and it is not </a:t>
            </a:r>
            <a:r>
              <a:rPr lang="en-US" sz="2400" b="1" dirty="0">
                <a:solidFill>
                  <a:srgbClr val="000000"/>
                </a:solidFill>
                <a:latin typeface="Trebuchet MS"/>
                <a:cs typeface="Trebuchet MS"/>
              </a:rPr>
              <a:t>always </a:t>
            </a:r>
            <a:r>
              <a:rPr lang="en-US" sz="2400" b="1" dirty="0">
                <a:solidFill>
                  <a:srgbClr val="000000"/>
                </a:solidFill>
                <a:latin typeface="Trebuchet MS"/>
                <a:cs typeface="Trebuchet MS"/>
              </a:rPr>
              <a:t>possible</a:t>
            </a:r>
            <a:r>
              <a:rPr lang="en-US" sz="2400" b="1" dirty="0">
                <a:solidFill>
                  <a:srgbClr val="000000"/>
                </a:solidFill>
                <a:latin typeface="Trebuchet MS"/>
                <a:cs typeface="Trebuchet MS"/>
              </a:rPr>
              <a:t> </a:t>
            </a:r>
            <a:r>
              <a:rPr lang="en-US" sz="2400" b="1" dirty="0">
                <a:solidFill>
                  <a:srgbClr val="000000"/>
                </a:solidFill>
                <a:latin typeface="Trebuchet MS"/>
                <a:cs typeface="Trebuchet MS"/>
              </a:rPr>
              <a:t>:</a:t>
            </a:r>
            <a:endParaRPr lang="en-US" sz="2400" b="1" dirty="0">
              <a:solidFill>
                <a:srgbClr val="000000"/>
              </a:solidFill>
              <a:latin typeface="Trebuchet MS"/>
              <a:cs typeface="Trebuchet MS"/>
            </a:endParaRPr>
          </a:p>
        </p:txBody>
      </p:sp>
      <p:sp>
        <p:nvSpPr>
          <p:cNvPr id="2" name="TextBox 1"/>
          <p:cNvSpPr txBox="1"/>
          <p:nvPr/>
        </p:nvSpPr>
        <p:spPr>
          <a:xfrm>
            <a:off x="1617057" y="634565"/>
            <a:ext cx="8967817" cy="2173592"/>
          </a:xfrm>
          <a:prstGeom prst="rect">
            <a:avLst/>
          </a:prstGeom>
          <a:noFill/>
        </p:spPr>
        <p:txBody>
          <a:bodyPr wrap="square" rtlCol="0">
            <a:spAutoFit/>
          </a:bodyPr>
          <a:lstStyle/>
          <a:p>
            <a:pPr marL="342900" indent="-342900">
              <a:spcAft>
                <a:spcPts val="1200"/>
              </a:spcAft>
              <a:buFont typeface="Arial"/>
              <a:buChar char="•"/>
            </a:pPr>
            <a:r>
              <a:rPr lang="en-US" sz="2000" dirty="0">
                <a:solidFill>
                  <a:srgbClr val="000000"/>
                </a:solidFill>
                <a:latin typeface="Trebuchet MS"/>
                <a:cs typeface="Trebuchet MS"/>
              </a:rPr>
              <a:t>Where mutations affect fertility: too few embryos and patients might have to go through many rounds of treatment to find a disease free embryo, if ever. </a:t>
            </a:r>
          </a:p>
          <a:p>
            <a:pPr marL="342900" indent="-342900">
              <a:spcAft>
                <a:spcPts val="1200"/>
              </a:spcAft>
              <a:buFont typeface="Arial"/>
              <a:buChar char="•"/>
            </a:pPr>
            <a:r>
              <a:rPr lang="en-US" sz="2000" dirty="0">
                <a:solidFill>
                  <a:srgbClr val="000000"/>
                </a:solidFill>
                <a:latin typeface="Trebuchet MS"/>
                <a:cs typeface="Trebuchet MS"/>
              </a:rPr>
              <a:t>For “</a:t>
            </a:r>
            <a:r>
              <a:rPr lang="en-US" sz="2000" dirty="0" err="1">
                <a:solidFill>
                  <a:srgbClr val="000000"/>
                </a:solidFill>
                <a:latin typeface="Trebuchet MS"/>
                <a:cs typeface="Trebuchet MS"/>
              </a:rPr>
              <a:t>saviour</a:t>
            </a:r>
            <a:r>
              <a:rPr lang="en-US" sz="2000" dirty="0">
                <a:solidFill>
                  <a:srgbClr val="000000"/>
                </a:solidFill>
                <a:latin typeface="Trebuchet MS"/>
                <a:cs typeface="Trebuchet MS"/>
              </a:rPr>
              <a:t> siblings”, or where more than one harmful mutation or variant allele makes the probability of finding a “disease-free” embryo very low</a:t>
            </a:r>
            <a:r>
              <a:rPr lang="en-US" sz="2000" dirty="0">
                <a:solidFill>
                  <a:srgbClr val="000000"/>
                </a:solidFill>
                <a:latin typeface="Trebuchet MS"/>
                <a:cs typeface="Trebuchet MS"/>
              </a:rPr>
              <a:t>.</a:t>
            </a:r>
            <a:endParaRPr lang="en-US" sz="2000" dirty="0">
              <a:solidFill>
                <a:srgbClr val="000000"/>
              </a:solidFill>
              <a:latin typeface="Trebuchet MS"/>
              <a:cs typeface="Trebuchet MS"/>
            </a:endParaRPr>
          </a:p>
        </p:txBody>
      </p:sp>
      <p:sp>
        <p:nvSpPr>
          <p:cNvPr id="4" name="TextBox 3"/>
          <p:cNvSpPr txBox="1"/>
          <p:nvPr/>
        </p:nvSpPr>
        <p:spPr>
          <a:xfrm>
            <a:off x="1603202" y="4312698"/>
            <a:ext cx="8981673" cy="1477328"/>
          </a:xfrm>
          <a:prstGeom prst="rect">
            <a:avLst/>
          </a:prstGeom>
          <a:noFill/>
        </p:spPr>
        <p:txBody>
          <a:bodyPr wrap="square" rtlCol="0">
            <a:spAutoFit/>
          </a:bodyPr>
          <a:lstStyle/>
          <a:p>
            <a:pPr marL="342900" indent="-342900">
              <a:spcAft>
                <a:spcPts val="1200"/>
              </a:spcAft>
              <a:buFont typeface="Arial"/>
              <a:buChar char="•"/>
            </a:pPr>
            <a:r>
              <a:rPr lang="en-US" sz="2000" dirty="0">
                <a:solidFill>
                  <a:srgbClr val="002060"/>
                </a:solidFill>
                <a:latin typeface="Trebuchet MS"/>
                <a:cs typeface="Trebuchet MS"/>
              </a:rPr>
              <a:t>Rare individuals homozygous for any dominant version of a gene that leads to disease, such as Huntington’s disease.</a:t>
            </a:r>
          </a:p>
          <a:p>
            <a:pPr marL="342900" indent="-342900">
              <a:spcAft>
                <a:spcPts val="1200"/>
              </a:spcAft>
              <a:buFont typeface="Arial"/>
              <a:buChar char="•"/>
            </a:pPr>
            <a:r>
              <a:rPr lang="en-US" sz="2000" dirty="0">
                <a:solidFill>
                  <a:srgbClr val="002060"/>
                </a:solidFill>
                <a:latin typeface="Trebuchet MS"/>
                <a:cs typeface="Trebuchet MS"/>
              </a:rPr>
              <a:t>Rare occasions where both parents are homozygous for a recessive mutation leading to a genetic disease. </a:t>
            </a:r>
          </a:p>
        </p:txBody>
      </p:sp>
      <p:sp>
        <p:nvSpPr>
          <p:cNvPr id="6" name="TextBox 5"/>
          <p:cNvSpPr txBox="1"/>
          <p:nvPr/>
        </p:nvSpPr>
        <p:spPr>
          <a:xfrm>
            <a:off x="1612092" y="2740646"/>
            <a:ext cx="8995527" cy="1477328"/>
          </a:xfrm>
          <a:prstGeom prst="rect">
            <a:avLst/>
          </a:prstGeom>
          <a:noFill/>
        </p:spPr>
        <p:txBody>
          <a:bodyPr wrap="square" rtlCol="0">
            <a:spAutoFit/>
          </a:bodyPr>
          <a:lstStyle/>
          <a:p>
            <a:pPr marL="342900" indent="-342900">
              <a:spcAft>
                <a:spcPts val="1200"/>
              </a:spcAft>
              <a:buFont typeface="Arial" charset="0"/>
              <a:buChar char="•"/>
            </a:pPr>
            <a:r>
              <a:rPr lang="en-US" sz="2000" dirty="0">
                <a:solidFill>
                  <a:srgbClr val="005200"/>
                </a:solidFill>
                <a:latin typeface="Trebuchet MS"/>
                <a:cs typeface="Trebuchet MS"/>
              </a:rPr>
              <a:t>The genome editing methods may turn out to be more efficient and perhaps more reliable than PGD. </a:t>
            </a:r>
          </a:p>
          <a:p>
            <a:pPr marL="342900" indent="-342900">
              <a:spcAft>
                <a:spcPts val="1200"/>
              </a:spcAft>
              <a:buFont typeface="Arial" charset="0"/>
              <a:buChar char="•"/>
            </a:pPr>
            <a:r>
              <a:rPr lang="en-US" sz="2000" dirty="0">
                <a:solidFill>
                  <a:srgbClr val="005200"/>
                </a:solidFill>
                <a:latin typeface="Trebuchet MS"/>
                <a:cs typeface="Trebuchet MS"/>
              </a:rPr>
              <a:t>For some people they may be more acceptable, because embryos are “rescued”, not destroyed. </a:t>
            </a:r>
          </a:p>
        </p:txBody>
      </p:sp>
      <p:sp>
        <p:nvSpPr>
          <p:cNvPr id="9" name="TextBox 8"/>
          <p:cNvSpPr txBox="1"/>
          <p:nvPr/>
        </p:nvSpPr>
        <p:spPr>
          <a:xfrm>
            <a:off x="1603201" y="5895496"/>
            <a:ext cx="8856982" cy="707886"/>
          </a:xfrm>
          <a:prstGeom prst="rect">
            <a:avLst/>
          </a:prstGeom>
          <a:noFill/>
        </p:spPr>
        <p:txBody>
          <a:bodyPr wrap="square" rtlCol="0">
            <a:spAutoFit/>
          </a:bodyPr>
          <a:lstStyle/>
          <a:p>
            <a:pPr marL="285750" indent="-285750">
              <a:buFont typeface="Arial" charset="0"/>
              <a:buChar char="•"/>
            </a:pPr>
            <a:r>
              <a:rPr lang="en-US" sz="2000" dirty="0">
                <a:solidFill>
                  <a:srgbClr val="522277"/>
                </a:solidFill>
                <a:latin typeface="Trebuchet MS"/>
                <a:cs typeface="Trebuchet MS"/>
              </a:rPr>
              <a:t>In all these situations, genome editing may be the only way to retain a genetic connection to the child.    </a:t>
            </a:r>
          </a:p>
        </p:txBody>
      </p:sp>
    </p:spTree>
    <p:extLst>
      <p:ext uri="{BB962C8B-B14F-4D97-AF65-F5344CB8AC3E}">
        <p14:creationId xmlns:p14="http://schemas.microsoft.com/office/powerpoint/2010/main" val="11615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uise Brow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828" y="2451880"/>
            <a:ext cx="2069735" cy="2784397"/>
          </a:xfrm>
          <a:prstGeom prst="rect">
            <a:avLst/>
          </a:prstGeom>
        </p:spPr>
      </p:pic>
      <p:sp>
        <p:nvSpPr>
          <p:cNvPr id="10" name="Rectangle 3"/>
          <p:cNvSpPr txBox="1">
            <a:spLocks noChangeArrowheads="1"/>
          </p:cNvSpPr>
          <p:nvPr/>
        </p:nvSpPr>
        <p:spPr>
          <a:xfrm>
            <a:off x="2132318" y="2882022"/>
            <a:ext cx="5702574" cy="104346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spcAft>
                <a:spcPts val="600"/>
              </a:spcAft>
              <a:buClr>
                <a:srgbClr val="FF0000"/>
              </a:buClr>
              <a:defRPr/>
            </a:pPr>
            <a:r>
              <a:rPr lang="en-US" sz="2600" b="1" dirty="0">
                <a:solidFill>
                  <a:schemeClr val="tx1"/>
                </a:solidFill>
              </a:rPr>
              <a:t>1978: Birth of Louise Brown,</a:t>
            </a:r>
          </a:p>
          <a:p>
            <a:pPr>
              <a:spcBef>
                <a:spcPts val="0"/>
              </a:spcBef>
              <a:spcAft>
                <a:spcPts val="600"/>
              </a:spcAft>
              <a:buClr>
                <a:srgbClr val="FF0000"/>
              </a:buClr>
              <a:defRPr/>
            </a:pPr>
            <a:r>
              <a:rPr lang="en-US" sz="2600" b="1" dirty="0">
                <a:solidFill>
                  <a:schemeClr val="tx1"/>
                </a:solidFill>
              </a:rPr>
              <a:t>	the first IVF baby</a:t>
            </a:r>
            <a:r>
              <a:rPr lang="en-US" sz="2600" dirty="0">
                <a:solidFill>
                  <a:schemeClr val="tx1"/>
                </a:solidFill>
              </a:rPr>
              <a:t>. </a:t>
            </a:r>
          </a:p>
        </p:txBody>
      </p:sp>
      <p:sp>
        <p:nvSpPr>
          <p:cNvPr id="11" name="TextBox 10"/>
          <p:cNvSpPr txBox="1"/>
          <p:nvPr/>
        </p:nvSpPr>
        <p:spPr>
          <a:xfrm>
            <a:off x="2115385" y="212839"/>
            <a:ext cx="8011244" cy="2092881"/>
          </a:xfrm>
          <a:prstGeom prst="rect">
            <a:avLst/>
          </a:prstGeom>
          <a:noFill/>
          <a:ln>
            <a:solidFill>
              <a:srgbClr val="AA0000"/>
            </a:solidFill>
          </a:ln>
        </p:spPr>
        <p:txBody>
          <a:bodyPr wrap="square" rtlCol="0">
            <a:spAutoFit/>
          </a:bodyPr>
          <a:lstStyle/>
          <a:p>
            <a:r>
              <a:rPr lang="en-US" sz="2600" dirty="0"/>
              <a:t>But at the same time</a:t>
            </a:r>
            <a:r>
              <a:rPr lang="en-US" sz="2600" dirty="0"/>
              <a:t>, </a:t>
            </a:r>
            <a:r>
              <a:rPr lang="en-US" sz="2600" dirty="0"/>
              <a:t>and almost </a:t>
            </a:r>
            <a:r>
              <a:rPr lang="en-US" sz="2600" dirty="0"/>
              <a:t>every new </a:t>
            </a:r>
            <a:r>
              <a:rPr lang="en-US" sz="2600" dirty="0"/>
              <a:t>technology since then, has prompted debate </a:t>
            </a:r>
            <a:r>
              <a:rPr lang="en-US" sz="2600" dirty="0"/>
              <a:t>about the possibility of genetically modifying </a:t>
            </a:r>
            <a:r>
              <a:rPr lang="en-US" sz="2600" dirty="0"/>
              <a:t>humans </a:t>
            </a:r>
            <a:r>
              <a:rPr lang="mr-IN" sz="2600" dirty="0"/>
              <a:t>……</a:t>
            </a:r>
            <a:r>
              <a:rPr lang="en-GB" sz="2600" dirty="0"/>
              <a:t>.</a:t>
            </a:r>
          </a:p>
          <a:p>
            <a:endParaRPr lang="en-GB" sz="2600" dirty="0"/>
          </a:p>
          <a:p>
            <a:r>
              <a:rPr lang="en-GB" sz="2600" dirty="0"/>
              <a:t>“Germline or potentially heritable genetic alterations”</a:t>
            </a:r>
            <a:endParaRPr lang="en-US" sz="2600" dirty="0"/>
          </a:p>
        </p:txBody>
      </p:sp>
      <p:pic>
        <p:nvPicPr>
          <p:cNvPr id="12" name="Picture 11" descr="Frank.jpg"/>
          <p:cNvPicPr>
            <a:picLocks noChangeAspect="1"/>
          </p:cNvPicPr>
          <p:nvPr/>
        </p:nvPicPr>
        <p:blipFill rotWithShape="1">
          <a:blip r:embed="rId4">
            <a:extLst>
              <a:ext uri="{28A0092B-C50C-407E-A947-70E740481C1C}">
                <a14:useLocalDpi xmlns:a14="http://schemas.microsoft.com/office/drawing/2010/main" val="0"/>
              </a:ext>
            </a:extLst>
          </a:blip>
          <a:srcRect l="4471" t="2315" r="6504" b="9017"/>
          <a:stretch/>
        </p:blipFill>
        <p:spPr>
          <a:xfrm>
            <a:off x="2270760" y="4385514"/>
            <a:ext cx="1232537" cy="1508310"/>
          </a:xfrm>
          <a:prstGeom prst="rect">
            <a:avLst/>
          </a:prstGeom>
        </p:spPr>
      </p:pic>
      <p:sp>
        <p:nvSpPr>
          <p:cNvPr id="13" name="TextBox 12"/>
          <p:cNvSpPr txBox="1"/>
          <p:nvPr/>
        </p:nvSpPr>
        <p:spPr>
          <a:xfrm>
            <a:off x="2080508" y="5883045"/>
            <a:ext cx="1903557" cy="923330"/>
          </a:xfrm>
          <a:prstGeom prst="rect">
            <a:avLst/>
          </a:prstGeom>
          <a:noFill/>
        </p:spPr>
        <p:txBody>
          <a:bodyPr wrap="square" rtlCol="0">
            <a:spAutoFit/>
          </a:bodyPr>
          <a:lstStyle/>
          <a:p>
            <a:r>
              <a:rPr lang="en-US" dirty="0"/>
              <a:t>“Frankenstein”</a:t>
            </a:r>
          </a:p>
          <a:p>
            <a:r>
              <a:rPr lang="en-US" dirty="0"/>
              <a:t>Mary Shelley</a:t>
            </a:r>
          </a:p>
          <a:p>
            <a:r>
              <a:rPr lang="en-US" dirty="0"/>
              <a:t> 1816</a:t>
            </a:r>
            <a:r>
              <a:rPr lang="en-US" dirty="0"/>
              <a:t>/</a:t>
            </a:r>
            <a:r>
              <a:rPr lang="en-US" dirty="0"/>
              <a:t>1818</a:t>
            </a:r>
            <a:endParaRPr lang="en-US" dirty="0"/>
          </a:p>
        </p:txBody>
      </p:sp>
      <p:pic>
        <p:nvPicPr>
          <p:cNvPr id="14" name="Picture 13" descr="BNW.jpg"/>
          <p:cNvPicPr>
            <a:picLocks noChangeAspect="1"/>
          </p:cNvPicPr>
          <p:nvPr/>
        </p:nvPicPr>
        <p:blipFill rotWithShape="1">
          <a:blip r:embed="rId5">
            <a:extLst>
              <a:ext uri="{28A0092B-C50C-407E-A947-70E740481C1C}">
                <a14:useLocalDpi xmlns:a14="http://schemas.microsoft.com/office/drawing/2010/main" val="0"/>
              </a:ext>
            </a:extLst>
          </a:blip>
          <a:srcRect l="4664" r="4323" b="2490"/>
          <a:stretch/>
        </p:blipFill>
        <p:spPr>
          <a:xfrm>
            <a:off x="4230198" y="4338161"/>
            <a:ext cx="1212485" cy="1839946"/>
          </a:xfrm>
          <a:prstGeom prst="rect">
            <a:avLst/>
          </a:prstGeom>
        </p:spPr>
      </p:pic>
      <p:sp>
        <p:nvSpPr>
          <p:cNvPr id="15" name="TextBox 14"/>
          <p:cNvSpPr txBox="1"/>
          <p:nvPr/>
        </p:nvSpPr>
        <p:spPr>
          <a:xfrm>
            <a:off x="4184478" y="6249438"/>
            <a:ext cx="1500043" cy="369332"/>
          </a:xfrm>
          <a:prstGeom prst="rect">
            <a:avLst/>
          </a:prstGeom>
          <a:noFill/>
        </p:spPr>
        <p:txBody>
          <a:bodyPr wrap="square" rtlCol="0">
            <a:spAutoFit/>
          </a:bodyPr>
          <a:lstStyle/>
          <a:p>
            <a:r>
              <a:rPr lang="en-US" dirty="0"/>
              <a:t>1931/1932</a:t>
            </a:r>
          </a:p>
        </p:txBody>
      </p:sp>
      <p:pic>
        <p:nvPicPr>
          <p:cNvPr id="16" name="Picture 15" descr="gattac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1253" y="4316303"/>
            <a:ext cx="1336288" cy="1839946"/>
          </a:xfrm>
          <a:prstGeom prst="rect">
            <a:avLst/>
          </a:prstGeom>
        </p:spPr>
      </p:pic>
      <p:sp>
        <p:nvSpPr>
          <p:cNvPr id="17" name="TextBox 16"/>
          <p:cNvSpPr txBox="1"/>
          <p:nvPr/>
        </p:nvSpPr>
        <p:spPr>
          <a:xfrm>
            <a:off x="6137940" y="6202379"/>
            <a:ext cx="1696952" cy="646331"/>
          </a:xfrm>
          <a:prstGeom prst="rect">
            <a:avLst/>
          </a:prstGeom>
          <a:noFill/>
        </p:spPr>
        <p:txBody>
          <a:bodyPr wrap="square" rtlCol="0">
            <a:spAutoFit/>
          </a:bodyPr>
          <a:lstStyle/>
          <a:p>
            <a:r>
              <a:rPr lang="en-US" dirty="0"/>
              <a:t>Andrew </a:t>
            </a:r>
            <a:r>
              <a:rPr lang="en-US" dirty="0" err="1"/>
              <a:t>Niccol</a:t>
            </a:r>
            <a:endParaRPr lang="en-US" dirty="0"/>
          </a:p>
          <a:p>
            <a:r>
              <a:rPr lang="en-US" dirty="0"/>
              <a:t>        1997</a:t>
            </a:r>
            <a:endParaRPr lang="en-US" dirty="0"/>
          </a:p>
        </p:txBody>
      </p:sp>
    </p:spTree>
    <p:extLst>
      <p:ext uri="{BB962C8B-B14F-4D97-AF65-F5344CB8AC3E}">
        <p14:creationId xmlns:p14="http://schemas.microsoft.com/office/powerpoint/2010/main" val="18147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5995978"/>
            <a:ext cx="3729948" cy="32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5149854" y="5661797"/>
            <a:ext cx="5518147" cy="1109228"/>
          </a:xfrm>
          <a:prstGeom prst="round2Same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615798" y="32047"/>
            <a:ext cx="9052202" cy="5316840"/>
          </a:xfrm>
          <a:prstGeom prst="rect">
            <a:avLst/>
          </a:prstGeom>
          <a:noFill/>
        </p:spPr>
        <p:txBody>
          <a:bodyPr wrap="square" rtlCol="0">
            <a:spAutoFit/>
          </a:bodyPr>
          <a:lstStyle/>
          <a:p>
            <a:pPr algn="ctr">
              <a:spcAft>
                <a:spcPts val="900"/>
              </a:spcAft>
            </a:pPr>
            <a:r>
              <a:rPr lang="en-US" sz="2500" b="1" dirty="0">
                <a:solidFill>
                  <a:srgbClr val="000000"/>
                </a:solidFill>
                <a:latin typeface="Arial"/>
                <a:cs typeface="Arial"/>
              </a:rPr>
              <a:t>W</a:t>
            </a:r>
            <a:r>
              <a:rPr lang="en-US" sz="2400" b="1" dirty="0">
                <a:solidFill>
                  <a:srgbClr val="000000"/>
                </a:solidFill>
                <a:latin typeface="Arial"/>
                <a:cs typeface="Arial"/>
              </a:rPr>
              <a:t>hich gene variants (mutant alleles) might be relevant for correction via </a:t>
            </a:r>
            <a:r>
              <a:rPr lang="en-US" sz="2400" b="1" dirty="0" err="1">
                <a:solidFill>
                  <a:srgbClr val="000000"/>
                </a:solidFill>
                <a:latin typeface="Arial"/>
                <a:cs typeface="Arial"/>
              </a:rPr>
              <a:t>germline</a:t>
            </a:r>
            <a:r>
              <a:rPr lang="en-US" sz="2400" b="1" dirty="0">
                <a:solidFill>
                  <a:srgbClr val="000000"/>
                </a:solidFill>
                <a:latin typeface="Arial"/>
                <a:cs typeface="Arial"/>
              </a:rPr>
              <a:t> genome editing ?</a:t>
            </a:r>
            <a:endParaRPr lang="en-US" sz="2400" b="1" dirty="0">
              <a:solidFill>
                <a:srgbClr val="000000"/>
              </a:solidFill>
              <a:latin typeface="Arial"/>
              <a:cs typeface="Arial"/>
            </a:endParaRPr>
          </a:p>
          <a:p>
            <a:pPr>
              <a:spcAft>
                <a:spcPts val="600"/>
              </a:spcAft>
            </a:pPr>
            <a:r>
              <a:rPr lang="en-US" sz="2200" b="1" dirty="0">
                <a:solidFill>
                  <a:srgbClr val="000000"/>
                </a:solidFill>
                <a:latin typeface="Arial"/>
                <a:cs typeface="Arial"/>
              </a:rPr>
              <a:t>It is difficult to focus on specific genes: </a:t>
            </a:r>
            <a:endParaRPr lang="en-US" sz="2200" b="1" dirty="0">
              <a:solidFill>
                <a:srgbClr val="000000"/>
              </a:solidFill>
              <a:latin typeface="Arial"/>
              <a:cs typeface="Arial"/>
            </a:endParaRPr>
          </a:p>
          <a:p>
            <a:pPr marL="342900" indent="-342900">
              <a:spcAft>
                <a:spcPts val="600"/>
              </a:spcAft>
              <a:buFont typeface="Arial"/>
              <a:buChar char="•"/>
            </a:pPr>
            <a:r>
              <a:rPr lang="en-US" sz="2200" dirty="0">
                <a:solidFill>
                  <a:srgbClr val="000000"/>
                </a:solidFill>
                <a:latin typeface="Arial"/>
                <a:cs typeface="Arial"/>
              </a:rPr>
              <a:t>C</a:t>
            </a:r>
            <a:r>
              <a:rPr lang="en-US" sz="2200" dirty="0">
                <a:solidFill>
                  <a:srgbClr val="000000"/>
                </a:solidFill>
                <a:latin typeface="Arial"/>
                <a:cs typeface="Arial"/>
              </a:rPr>
              <a:t>ommon diseases, such as:</a:t>
            </a:r>
          </a:p>
          <a:p>
            <a:r>
              <a:rPr lang="en-US" sz="2200" dirty="0">
                <a:solidFill>
                  <a:srgbClr val="000000"/>
                </a:solidFill>
                <a:latin typeface="Arial"/>
                <a:cs typeface="Arial"/>
              </a:rPr>
              <a:t>	</a:t>
            </a:r>
            <a:r>
              <a:rPr lang="en-US" sz="2200" dirty="0">
                <a:solidFill>
                  <a:srgbClr val="000000"/>
                </a:solidFill>
                <a:latin typeface="Arial"/>
                <a:cs typeface="Arial"/>
              </a:rPr>
              <a:t>     </a:t>
            </a:r>
            <a:r>
              <a:rPr lang="en-US" sz="2000" dirty="0">
                <a:solidFill>
                  <a:srgbClr val="000000"/>
                </a:solidFill>
                <a:latin typeface="Arial"/>
                <a:cs typeface="Arial"/>
              </a:rPr>
              <a:t>Cystic Fibrosis, </a:t>
            </a:r>
            <a:r>
              <a:rPr lang="en-US" sz="2000" dirty="0" err="1">
                <a:solidFill>
                  <a:srgbClr val="000000"/>
                </a:solidFill>
                <a:latin typeface="Arial"/>
                <a:cs typeface="Arial"/>
              </a:rPr>
              <a:t>Duchenne</a:t>
            </a:r>
            <a:r>
              <a:rPr lang="en-US" sz="2000" dirty="0">
                <a:solidFill>
                  <a:srgbClr val="000000"/>
                </a:solidFill>
                <a:latin typeface="Arial"/>
                <a:cs typeface="Arial"/>
              </a:rPr>
              <a:t> Muscular Dystrophy, </a:t>
            </a:r>
            <a:r>
              <a:rPr lang="en-GB" sz="2000" dirty="0">
                <a:solidFill>
                  <a:srgbClr val="000000"/>
                </a:solidFill>
                <a:latin typeface="Arial"/>
                <a:cs typeface="Arial"/>
              </a:rPr>
              <a:t>familial</a:t>
            </a:r>
          </a:p>
          <a:p>
            <a:pPr>
              <a:spcAft>
                <a:spcPts val="1200"/>
              </a:spcAft>
            </a:pPr>
            <a:r>
              <a:rPr lang="en-GB" sz="2000" dirty="0">
                <a:solidFill>
                  <a:srgbClr val="000000"/>
                </a:solidFill>
                <a:latin typeface="Arial"/>
                <a:cs typeface="Arial"/>
              </a:rPr>
              <a:t> 	      hypercholesterolemia, </a:t>
            </a:r>
            <a:r>
              <a:rPr lang="en-US" sz="2000" dirty="0">
                <a:solidFill>
                  <a:srgbClr val="000000"/>
                </a:solidFill>
                <a:latin typeface="Arial"/>
                <a:cs typeface="Arial"/>
              </a:rPr>
              <a:t>sickle cell disease, beta-thalassemia, 	</a:t>
            </a:r>
            <a:r>
              <a:rPr lang="en-US" sz="2000" dirty="0">
                <a:solidFill>
                  <a:srgbClr val="000000"/>
                </a:solidFill>
                <a:latin typeface="Arial"/>
                <a:cs typeface="Arial"/>
              </a:rPr>
              <a:t> </a:t>
            </a:r>
            <a:r>
              <a:rPr lang="en-US" sz="2000" dirty="0">
                <a:solidFill>
                  <a:srgbClr val="000000"/>
                </a:solidFill>
                <a:latin typeface="Arial"/>
                <a:cs typeface="Arial"/>
              </a:rPr>
              <a:t>    		     	      </a:t>
            </a:r>
            <a:r>
              <a:rPr lang="en-GB" sz="2000" dirty="0">
                <a:solidFill>
                  <a:srgbClr val="000000"/>
                </a:solidFill>
                <a:latin typeface="Arial"/>
                <a:cs typeface="Arial"/>
              </a:rPr>
              <a:t>Spinal Muscular Atrophy</a:t>
            </a:r>
            <a:r>
              <a:rPr lang="en-US" sz="2000" dirty="0">
                <a:solidFill>
                  <a:srgbClr val="000000"/>
                </a:solidFill>
                <a:latin typeface="Arial"/>
                <a:cs typeface="Arial"/>
              </a:rPr>
              <a:t> ?</a:t>
            </a:r>
          </a:p>
          <a:p>
            <a:pPr marL="342900" indent="-342900">
              <a:spcAft>
                <a:spcPts val="600"/>
              </a:spcAft>
              <a:buFont typeface="Arial"/>
              <a:buChar char="•"/>
            </a:pPr>
            <a:r>
              <a:rPr lang="en-US" sz="2200" dirty="0">
                <a:solidFill>
                  <a:srgbClr val="000000"/>
                </a:solidFill>
                <a:latin typeface="Arial"/>
                <a:cs typeface="Arial"/>
              </a:rPr>
              <a:t>Diseases that are generally rare, but occur at high frequencies in specific populations, such as: </a:t>
            </a:r>
          </a:p>
          <a:p>
            <a:pPr>
              <a:spcAft>
                <a:spcPts val="1200"/>
              </a:spcAft>
            </a:pPr>
            <a:r>
              <a:rPr lang="en-US" sz="2200" dirty="0">
                <a:solidFill>
                  <a:srgbClr val="000000"/>
                </a:solidFill>
                <a:latin typeface="Arial"/>
                <a:cs typeface="Arial"/>
              </a:rPr>
              <a:t>	     </a:t>
            </a:r>
            <a:r>
              <a:rPr lang="en-US" sz="2000" dirty="0" err="1">
                <a:solidFill>
                  <a:srgbClr val="000000"/>
                </a:solidFill>
                <a:latin typeface="Arial"/>
                <a:cs typeface="Arial"/>
              </a:rPr>
              <a:t>Tay</a:t>
            </a:r>
            <a:r>
              <a:rPr lang="en-US" sz="2000" dirty="0">
                <a:solidFill>
                  <a:srgbClr val="000000"/>
                </a:solidFill>
                <a:latin typeface="Arial"/>
                <a:cs typeface="Arial"/>
              </a:rPr>
              <a:t> Sachs, Huntington’s, etc.</a:t>
            </a:r>
          </a:p>
          <a:p>
            <a:pPr marL="342900" indent="-342900">
              <a:spcAft>
                <a:spcPts val="1200"/>
              </a:spcAft>
              <a:buFont typeface="Arial"/>
              <a:buChar char="•"/>
            </a:pPr>
            <a:r>
              <a:rPr lang="en-US" sz="2200" dirty="0">
                <a:solidFill>
                  <a:srgbClr val="000090"/>
                </a:solidFill>
                <a:latin typeface="Arial"/>
                <a:cs typeface="Arial"/>
              </a:rPr>
              <a:t>But there are &gt;10,000 single gene disorders ! </a:t>
            </a:r>
          </a:p>
          <a:p>
            <a:pPr algn="ctr">
              <a:spcAft>
                <a:spcPts val="1200"/>
              </a:spcAft>
            </a:pPr>
            <a:r>
              <a:rPr lang="en-US" sz="2200" dirty="0">
                <a:solidFill>
                  <a:srgbClr val="000090"/>
                </a:solidFill>
                <a:latin typeface="Arial"/>
                <a:cs typeface="Arial"/>
              </a:rPr>
              <a:t>Perhaps it will depend on who is standing in front of the clinician asking for help to have a healthy, genetically related child.  </a:t>
            </a:r>
          </a:p>
        </p:txBody>
      </p:sp>
      <p:cxnSp>
        <p:nvCxnSpPr>
          <p:cNvPr id="5" name="Straight Connector 4"/>
          <p:cNvCxnSpPr/>
          <p:nvPr/>
        </p:nvCxnSpPr>
        <p:spPr>
          <a:xfrm>
            <a:off x="1507966" y="878771"/>
            <a:ext cx="9180000" cy="0"/>
          </a:xfrm>
          <a:prstGeom prst="line">
            <a:avLst/>
          </a:prstGeom>
          <a:ln w="635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998004" y="5293275"/>
            <a:ext cx="8199925" cy="1446550"/>
          </a:xfrm>
          <a:prstGeom prst="rect">
            <a:avLst/>
          </a:prstGeom>
          <a:noFill/>
        </p:spPr>
        <p:txBody>
          <a:bodyPr wrap="square" rtlCol="0">
            <a:spAutoFit/>
          </a:bodyPr>
          <a:lstStyle/>
          <a:p>
            <a:pPr algn="ctr"/>
            <a:r>
              <a:rPr lang="en-US" sz="2200" dirty="0">
                <a:solidFill>
                  <a:srgbClr val="660066"/>
                </a:solidFill>
                <a:cs typeface="Arial"/>
              </a:rPr>
              <a:t>As our ability to treat patients improves, including conventional methods and somatic gene therapy, there will be more patients surviving to reproductive ages. They will not want their children to inherit alleles associated with genetic disease</a:t>
            </a:r>
            <a:r>
              <a:rPr lang="en-US" sz="2200" dirty="0">
                <a:solidFill>
                  <a:srgbClr val="660066"/>
                </a:solidFill>
                <a:cs typeface="Arial"/>
              </a:rPr>
              <a:t>.</a:t>
            </a:r>
            <a:endParaRPr lang="en-US" sz="2200" dirty="0">
              <a:solidFill>
                <a:srgbClr val="660066"/>
              </a:solidFill>
              <a:cs typeface="Arial"/>
            </a:endParaRPr>
          </a:p>
        </p:txBody>
      </p:sp>
    </p:spTree>
    <p:extLst>
      <p:ext uri="{BB962C8B-B14F-4D97-AF65-F5344CB8AC3E}">
        <p14:creationId xmlns:p14="http://schemas.microsoft.com/office/powerpoint/2010/main" val="130874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8934" y="254018"/>
            <a:ext cx="7687733" cy="1107996"/>
          </a:xfrm>
          <a:prstGeom prst="rect">
            <a:avLst/>
          </a:prstGeom>
          <a:noFill/>
        </p:spPr>
        <p:txBody>
          <a:bodyPr wrap="square" rtlCol="0">
            <a:spAutoFit/>
          </a:bodyPr>
          <a:lstStyle/>
          <a:p>
            <a:pPr>
              <a:spcAft>
                <a:spcPts val="1200"/>
              </a:spcAft>
            </a:pPr>
            <a:r>
              <a:rPr lang="en-US" sz="2800" dirty="0">
                <a:solidFill>
                  <a:srgbClr val="970000"/>
                </a:solidFill>
              </a:rPr>
              <a:t>T</a:t>
            </a:r>
            <a:r>
              <a:rPr lang="en-US" sz="2800" dirty="0">
                <a:solidFill>
                  <a:srgbClr val="970000"/>
                </a:solidFill>
              </a:rPr>
              <a:t>he methods are still not safe to use !!</a:t>
            </a:r>
            <a:endParaRPr lang="en-US" sz="2800" dirty="0">
              <a:solidFill>
                <a:srgbClr val="970000"/>
              </a:solidFill>
            </a:endParaRPr>
          </a:p>
          <a:p>
            <a:r>
              <a:rPr lang="en-US" sz="2800" dirty="0">
                <a:solidFill>
                  <a:srgbClr val="970000"/>
                </a:solidFill>
              </a:rPr>
              <a:t>			    Much more research is needed.</a:t>
            </a:r>
          </a:p>
        </p:txBody>
      </p:sp>
      <p:sp>
        <p:nvSpPr>
          <p:cNvPr id="6" name="TextBox 5"/>
          <p:cNvSpPr txBox="1"/>
          <p:nvPr/>
        </p:nvSpPr>
        <p:spPr>
          <a:xfrm>
            <a:off x="2167469" y="1972991"/>
            <a:ext cx="8161867" cy="1292662"/>
          </a:xfrm>
          <a:prstGeom prst="rect">
            <a:avLst/>
          </a:prstGeom>
          <a:noFill/>
        </p:spPr>
        <p:txBody>
          <a:bodyPr wrap="square" rtlCol="0">
            <a:spAutoFit/>
          </a:bodyPr>
          <a:lstStyle/>
          <a:p>
            <a:pPr>
              <a:spcAft>
                <a:spcPts val="1200"/>
              </a:spcAft>
            </a:pPr>
            <a:r>
              <a:rPr lang="en-US" sz="2600" dirty="0"/>
              <a:t>However</a:t>
            </a:r>
            <a:r>
              <a:rPr lang="en-US" sz="2600" dirty="0"/>
              <a:t>, it </a:t>
            </a:r>
            <a:r>
              <a:rPr lang="en-US" sz="2600" dirty="0"/>
              <a:t>seems inevitable that genome editing via gamete precursors or early embryos will be made to work efficiently and, probably, safely.  </a:t>
            </a:r>
            <a:endParaRPr lang="en-US" sz="2600" dirty="0"/>
          </a:p>
        </p:txBody>
      </p:sp>
    </p:spTree>
    <p:extLst>
      <p:ext uri="{BB962C8B-B14F-4D97-AF65-F5344CB8AC3E}">
        <p14:creationId xmlns:p14="http://schemas.microsoft.com/office/powerpoint/2010/main" val="1397567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09800" y="49694"/>
            <a:ext cx="7772400" cy="641919"/>
          </a:xfrm>
          <a:prstGeom prst="rect">
            <a:avLst/>
          </a:prstGeom>
        </p:spPr>
        <p:txBody>
          <a:bodyPr lIns="91429" tIns="45714" rIns="91429" bIns="45714">
            <a:normAutofit/>
          </a:bodyPr>
          <a:lstStyle>
            <a:lvl1pPr algn="ctr" defTabSz="914400" rtl="0" eaLnBrk="1" latinLnBrk="0" hangingPunct="1">
              <a:spcBef>
                <a:spcPct val="0"/>
              </a:spcBef>
              <a:buNone/>
              <a:defRPr sz="4400" kern="1200">
                <a:solidFill>
                  <a:schemeClr val="tx1"/>
                </a:solidFill>
                <a:latin typeface="Trebuchet MS" panose="020B0603020202020204" pitchFamily="34" charset="0"/>
                <a:ea typeface="+mj-ea"/>
                <a:cs typeface="+mj-cs"/>
              </a:defRPr>
            </a:lvl1pPr>
          </a:lstStyle>
          <a:p>
            <a:endParaRPr lang="en-US" sz="3600" b="1" dirty="0">
              <a:latin typeface="Times"/>
              <a:cs typeface="Times"/>
            </a:endParaRPr>
          </a:p>
        </p:txBody>
      </p:sp>
      <p:sp>
        <p:nvSpPr>
          <p:cNvPr id="5" name="Content Placeholder 2"/>
          <p:cNvSpPr txBox="1">
            <a:spLocks/>
          </p:cNvSpPr>
          <p:nvPr/>
        </p:nvSpPr>
        <p:spPr>
          <a:xfrm>
            <a:off x="1656522" y="1219201"/>
            <a:ext cx="8839200" cy="4844592"/>
          </a:xfrm>
          <a:prstGeom prst="rect">
            <a:avLst/>
          </a:prstGeom>
        </p:spPr>
        <p:txBody>
          <a:bodyPr>
            <a:normAutofit/>
          </a:bodyPr>
          <a:lst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dirty="0"/>
          </a:p>
        </p:txBody>
      </p:sp>
      <p:cxnSp>
        <p:nvCxnSpPr>
          <p:cNvPr id="7" name="Straight Connector 6"/>
          <p:cNvCxnSpPr/>
          <p:nvPr/>
        </p:nvCxnSpPr>
        <p:spPr>
          <a:xfrm flipV="1">
            <a:off x="1507076" y="548120"/>
            <a:ext cx="9144000" cy="17395"/>
          </a:xfrm>
          <a:prstGeom prst="line">
            <a:avLst/>
          </a:prstGeom>
          <a:ln w="6350" cmpd="sng">
            <a:solidFill>
              <a:srgbClr val="CC2D05"/>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05723" y="643471"/>
            <a:ext cx="9011478" cy="5447645"/>
          </a:xfrm>
          <a:prstGeom prst="rect">
            <a:avLst/>
          </a:prstGeom>
          <a:noFill/>
        </p:spPr>
        <p:txBody>
          <a:bodyPr wrap="square" rtlCol="0">
            <a:spAutoFit/>
          </a:bodyPr>
          <a:lstStyle/>
          <a:p>
            <a:pPr algn="ctr"/>
            <a:r>
              <a:rPr lang="en-US" sz="2400" b="1" spc="-50" dirty="0">
                <a:solidFill>
                  <a:srgbClr val="000000"/>
                </a:solidFill>
                <a:ea typeface="Times" charset="0"/>
                <a:cs typeface="Times" charset="0"/>
              </a:rPr>
              <a:t>M</a:t>
            </a:r>
            <a:r>
              <a:rPr lang="en-US" sz="2400" b="1" dirty="0">
                <a:solidFill>
                  <a:srgbClr val="000000"/>
                </a:solidFill>
                <a:ea typeface="Times" charset="0"/>
                <a:cs typeface="Times" charset="0"/>
              </a:rPr>
              <a:t>aking changes beyond ordinary human capacities; or anything outside of treatment/prevention of disease and disability</a:t>
            </a:r>
          </a:p>
          <a:p>
            <a:pPr marL="342900" indent="-342900">
              <a:spcBef>
                <a:spcPts val="1200"/>
              </a:spcBef>
              <a:buFont typeface="Arial"/>
              <a:buChar char="•"/>
            </a:pPr>
            <a:r>
              <a:rPr lang="en-US" sz="2200" dirty="0">
                <a:solidFill>
                  <a:srgbClr val="000000"/>
                </a:solidFill>
                <a:ea typeface="Times" charset="0"/>
                <a:cs typeface="Times" charset="0"/>
              </a:rPr>
              <a:t>Significant public concern about fairness, if available only to some people, and about creating pressure to seek out enhancements</a:t>
            </a:r>
          </a:p>
          <a:p>
            <a:pPr marL="342900" indent="-342900">
              <a:spcBef>
                <a:spcPts val="1200"/>
              </a:spcBef>
              <a:buFont typeface="Arial"/>
              <a:buChar char="•"/>
            </a:pPr>
            <a:r>
              <a:rPr lang="en-US" sz="2200" dirty="0">
                <a:solidFill>
                  <a:srgbClr val="000000"/>
                </a:solidFill>
                <a:ea typeface="Times" charset="0"/>
                <a:cs typeface="Times" charset="0"/>
              </a:rPr>
              <a:t>But many other kinds of enhancement are tolerated or encouraged:  Nutrition, education, cosmetic procedures</a:t>
            </a:r>
          </a:p>
          <a:p>
            <a:pPr marL="342900" indent="-342900">
              <a:spcBef>
                <a:spcPts val="1200"/>
              </a:spcBef>
              <a:buFont typeface="Arial"/>
              <a:buChar char="•"/>
            </a:pPr>
            <a:r>
              <a:rPr lang="en-US" sz="2200" dirty="0">
                <a:solidFill>
                  <a:srgbClr val="000000"/>
                </a:solidFill>
                <a:ea typeface="Times" charset="0"/>
                <a:cs typeface="Times" charset="0"/>
              </a:rPr>
              <a:t>Potential for uses of genome editing beyond therapy</a:t>
            </a:r>
          </a:p>
          <a:p>
            <a:pPr lvl="1">
              <a:spcBef>
                <a:spcPts val="600"/>
              </a:spcBef>
            </a:pPr>
            <a:r>
              <a:rPr lang="en-US" sz="2300" dirty="0">
                <a:solidFill>
                  <a:srgbClr val="000000"/>
                </a:solidFill>
                <a:ea typeface="Times" charset="0"/>
                <a:cs typeface="Times" charset="0"/>
              </a:rPr>
              <a:t>	</a:t>
            </a:r>
            <a:r>
              <a:rPr lang="en-US" sz="2200" dirty="0">
                <a:solidFill>
                  <a:srgbClr val="000000"/>
                </a:solidFill>
                <a:ea typeface="Times" charset="0"/>
                <a:cs typeface="Times" charset="0"/>
              </a:rPr>
              <a:t>For example: curing muscular dystrophy versus becoming 	stronger than normal.</a:t>
            </a:r>
          </a:p>
          <a:p>
            <a:pPr lvl="1">
              <a:spcBef>
                <a:spcPts val="1200"/>
              </a:spcBef>
              <a:spcAft>
                <a:spcPts val="1200"/>
              </a:spcAft>
            </a:pPr>
            <a:r>
              <a:rPr lang="en-US" sz="2200" dirty="0">
                <a:solidFill>
                  <a:srgbClr val="000000"/>
                </a:solidFill>
                <a:ea typeface="Times" charset="0"/>
                <a:cs typeface="Times" charset="0"/>
              </a:rPr>
              <a:t>But the range of possible uses of approved therapies for enhancement seems limited</a:t>
            </a:r>
          </a:p>
          <a:p>
            <a:r>
              <a:rPr lang="en-US" sz="2200" b="1" dirty="0">
                <a:solidFill>
                  <a:srgbClr val="000000"/>
                </a:solidFill>
                <a:ea typeface="Times" charset="0"/>
                <a:cs typeface="Times" charset="0"/>
              </a:rPr>
              <a:t>	</a:t>
            </a:r>
            <a:endParaRPr lang="en-US" dirty="0"/>
          </a:p>
        </p:txBody>
      </p:sp>
      <p:sp>
        <p:nvSpPr>
          <p:cNvPr id="9" name="Title 5"/>
          <p:cNvSpPr>
            <a:spLocks noGrp="1"/>
          </p:cNvSpPr>
          <p:nvPr>
            <p:ph type="title"/>
          </p:nvPr>
        </p:nvSpPr>
        <p:spPr>
          <a:xfrm>
            <a:off x="1504122" y="16147"/>
            <a:ext cx="9144000" cy="573238"/>
          </a:xfrm>
        </p:spPr>
        <p:txBody>
          <a:bodyPr>
            <a:normAutofit/>
          </a:bodyPr>
          <a:lstStyle/>
          <a:p>
            <a:r>
              <a:rPr lang="en-US" sz="3000" b="1" spc="-50" dirty="0">
                <a:ea typeface="Times" charset="0"/>
                <a:cs typeface="Times" charset="0"/>
              </a:rPr>
              <a:t>Enhancement </a:t>
            </a:r>
            <a:r>
              <a:rPr lang="mr-IN" sz="3000" b="1" spc="-50" dirty="0">
                <a:ea typeface="Times" charset="0"/>
                <a:cs typeface="Times" charset="0"/>
              </a:rPr>
              <a:t>–</a:t>
            </a:r>
            <a:r>
              <a:rPr lang="en-US" sz="3000" b="1" spc="-50" dirty="0">
                <a:ea typeface="Times" charset="0"/>
                <a:cs typeface="Times" charset="0"/>
              </a:rPr>
              <a:t> somatic or germline</a:t>
            </a:r>
            <a:endParaRPr lang="en-US" sz="3000" b="1" spc="-50" dirty="0">
              <a:ea typeface="Times" charset="0"/>
              <a:cs typeface="Times" charset="0"/>
            </a:endParaRPr>
          </a:p>
        </p:txBody>
      </p:sp>
    </p:spTree>
    <p:extLst>
      <p:ext uri="{BB962C8B-B14F-4D97-AF65-F5344CB8AC3E}">
        <p14:creationId xmlns:p14="http://schemas.microsoft.com/office/powerpoint/2010/main" val="1801918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09800" y="49694"/>
            <a:ext cx="7772400" cy="641919"/>
          </a:xfrm>
          <a:prstGeom prst="rect">
            <a:avLst/>
          </a:prstGeom>
        </p:spPr>
        <p:txBody>
          <a:bodyPr lIns="91429" tIns="45714" rIns="91429" bIns="45714">
            <a:normAutofit/>
          </a:bodyPr>
          <a:lstStyle>
            <a:lvl1pPr algn="ctr" defTabSz="914400" rtl="0" eaLnBrk="1" latinLnBrk="0" hangingPunct="1">
              <a:spcBef>
                <a:spcPct val="0"/>
              </a:spcBef>
              <a:buNone/>
              <a:defRPr sz="4400" kern="1200">
                <a:solidFill>
                  <a:schemeClr val="tx1"/>
                </a:solidFill>
                <a:latin typeface="Trebuchet MS" panose="020B0603020202020204" pitchFamily="34" charset="0"/>
                <a:ea typeface="+mj-ea"/>
                <a:cs typeface="+mj-cs"/>
              </a:defRPr>
            </a:lvl1pPr>
          </a:lstStyle>
          <a:p>
            <a:endParaRPr lang="en-US" sz="3600" b="1" dirty="0">
              <a:latin typeface="Times"/>
              <a:cs typeface="Times"/>
            </a:endParaRPr>
          </a:p>
        </p:txBody>
      </p:sp>
      <p:sp>
        <p:nvSpPr>
          <p:cNvPr id="6" name="Title 5"/>
          <p:cNvSpPr>
            <a:spLocks noGrp="1"/>
          </p:cNvSpPr>
          <p:nvPr>
            <p:ph type="title"/>
          </p:nvPr>
        </p:nvSpPr>
        <p:spPr>
          <a:xfrm>
            <a:off x="1504122" y="-1106"/>
            <a:ext cx="9144000" cy="573238"/>
          </a:xfrm>
        </p:spPr>
        <p:txBody>
          <a:bodyPr>
            <a:normAutofit/>
          </a:bodyPr>
          <a:lstStyle/>
          <a:p>
            <a:r>
              <a:rPr lang="en-US" sz="3000" b="1" spc="-50" dirty="0">
                <a:ea typeface="Times" charset="0"/>
                <a:cs typeface="Times" charset="0"/>
              </a:rPr>
              <a:t>Enhancement </a:t>
            </a:r>
            <a:r>
              <a:rPr lang="mr-IN" sz="3000" b="1" spc="-50" dirty="0">
                <a:ea typeface="Times" charset="0"/>
                <a:cs typeface="Times" charset="0"/>
              </a:rPr>
              <a:t>–</a:t>
            </a:r>
            <a:r>
              <a:rPr lang="en-US" sz="3000" b="1" spc="-50" dirty="0">
                <a:ea typeface="Times" charset="0"/>
                <a:cs typeface="Times" charset="0"/>
              </a:rPr>
              <a:t> somatic or germline</a:t>
            </a:r>
            <a:endParaRPr lang="en-US" sz="3000" b="1" spc="-50" dirty="0">
              <a:ea typeface="Times" charset="0"/>
              <a:cs typeface="Times" charset="0"/>
            </a:endParaRPr>
          </a:p>
        </p:txBody>
      </p:sp>
      <p:sp>
        <p:nvSpPr>
          <p:cNvPr id="5" name="Content Placeholder 2"/>
          <p:cNvSpPr txBox="1">
            <a:spLocks/>
          </p:cNvSpPr>
          <p:nvPr/>
        </p:nvSpPr>
        <p:spPr>
          <a:xfrm>
            <a:off x="1656522" y="1219201"/>
            <a:ext cx="8839200" cy="4844592"/>
          </a:xfrm>
          <a:prstGeom prst="rect">
            <a:avLst/>
          </a:prstGeom>
        </p:spPr>
        <p:txBody>
          <a:bodyPr>
            <a:normAutofit/>
          </a:bodyPr>
          <a:lst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dirty="0"/>
          </a:p>
        </p:txBody>
      </p:sp>
      <p:cxnSp>
        <p:nvCxnSpPr>
          <p:cNvPr id="7" name="Straight Connector 6"/>
          <p:cNvCxnSpPr/>
          <p:nvPr/>
        </p:nvCxnSpPr>
        <p:spPr>
          <a:xfrm flipV="1">
            <a:off x="1507076" y="548120"/>
            <a:ext cx="9144000" cy="17395"/>
          </a:xfrm>
          <a:prstGeom prst="line">
            <a:avLst/>
          </a:prstGeom>
          <a:ln w="6350" cmpd="sng">
            <a:solidFill>
              <a:srgbClr val="CC2D05"/>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605723" y="643470"/>
            <a:ext cx="9011478" cy="6063198"/>
          </a:xfrm>
          <a:prstGeom prst="rect">
            <a:avLst/>
          </a:prstGeom>
          <a:noFill/>
        </p:spPr>
        <p:txBody>
          <a:bodyPr wrap="square" rtlCol="0">
            <a:spAutoFit/>
          </a:bodyPr>
          <a:lstStyle/>
          <a:p>
            <a:pPr algn="ctr"/>
            <a:r>
              <a:rPr lang="en-US" sz="2400" b="1" spc="-50" dirty="0">
                <a:solidFill>
                  <a:srgbClr val="000000"/>
                </a:solidFill>
                <a:ea typeface="Times" charset="0"/>
                <a:cs typeface="Times" charset="0"/>
              </a:rPr>
              <a:t>M</a:t>
            </a:r>
            <a:r>
              <a:rPr lang="en-US" sz="2400" b="1" dirty="0">
                <a:solidFill>
                  <a:srgbClr val="000000"/>
                </a:solidFill>
                <a:ea typeface="Times" charset="0"/>
                <a:cs typeface="Times" charset="0"/>
              </a:rPr>
              <a:t>aking changes beyond ordinary human capacities; or anything outside of treatment/prevention of disease and disability</a:t>
            </a:r>
          </a:p>
          <a:p>
            <a:pPr marL="342900" indent="-342900">
              <a:spcBef>
                <a:spcPts val="1200"/>
              </a:spcBef>
              <a:buFont typeface="Arial"/>
              <a:buChar char="•"/>
            </a:pPr>
            <a:r>
              <a:rPr lang="en-US" sz="2200" dirty="0">
                <a:solidFill>
                  <a:srgbClr val="000000"/>
                </a:solidFill>
                <a:ea typeface="Times" charset="0"/>
                <a:cs typeface="Times" charset="0"/>
              </a:rPr>
              <a:t>Significant public concern about fairness, if available only to some people, and about creating pressure to seek out enhancements</a:t>
            </a:r>
          </a:p>
          <a:p>
            <a:pPr marL="342900" indent="-342900">
              <a:spcBef>
                <a:spcPts val="1200"/>
              </a:spcBef>
              <a:buFont typeface="Arial"/>
              <a:buChar char="•"/>
            </a:pPr>
            <a:r>
              <a:rPr lang="en-US" sz="2200" dirty="0">
                <a:solidFill>
                  <a:srgbClr val="000000"/>
                </a:solidFill>
                <a:ea typeface="Times" charset="0"/>
                <a:cs typeface="Times" charset="0"/>
              </a:rPr>
              <a:t>But many other kinds of enhancement are tolerated or encouraged:  Nutrition, education, cosmetic procedures</a:t>
            </a:r>
          </a:p>
          <a:p>
            <a:pPr marL="342900" indent="-342900">
              <a:spcBef>
                <a:spcPts val="1200"/>
              </a:spcBef>
              <a:buFont typeface="Arial"/>
              <a:buChar char="•"/>
            </a:pPr>
            <a:r>
              <a:rPr lang="en-US" sz="2200" dirty="0">
                <a:solidFill>
                  <a:srgbClr val="000000"/>
                </a:solidFill>
                <a:ea typeface="Times" charset="0"/>
                <a:cs typeface="Times" charset="0"/>
              </a:rPr>
              <a:t>Potential for uses of genome editing beyond therapy</a:t>
            </a:r>
          </a:p>
          <a:p>
            <a:pPr lvl="1">
              <a:spcBef>
                <a:spcPts val="600"/>
              </a:spcBef>
            </a:pPr>
            <a:r>
              <a:rPr lang="en-US" sz="2300" dirty="0">
                <a:solidFill>
                  <a:srgbClr val="000000"/>
                </a:solidFill>
                <a:ea typeface="Times" charset="0"/>
                <a:cs typeface="Times" charset="0"/>
              </a:rPr>
              <a:t>	</a:t>
            </a:r>
            <a:r>
              <a:rPr lang="en-US" sz="2200" dirty="0">
                <a:solidFill>
                  <a:srgbClr val="000000"/>
                </a:solidFill>
                <a:ea typeface="Times" charset="0"/>
                <a:cs typeface="Times" charset="0"/>
              </a:rPr>
              <a:t>For example: curing muscular dystrophy versus becoming 	stronger than normal.</a:t>
            </a:r>
          </a:p>
          <a:p>
            <a:pPr lvl="1">
              <a:spcBef>
                <a:spcPts val="1200"/>
              </a:spcBef>
              <a:spcAft>
                <a:spcPts val="1200"/>
              </a:spcAft>
            </a:pPr>
            <a:r>
              <a:rPr lang="en-US" sz="2200" dirty="0">
                <a:solidFill>
                  <a:srgbClr val="000000"/>
                </a:solidFill>
                <a:ea typeface="Times" charset="0"/>
                <a:cs typeface="Times" charset="0"/>
              </a:rPr>
              <a:t>But the range of possible uses of approved therapies for enhancement seems limited</a:t>
            </a:r>
          </a:p>
          <a:p>
            <a:pPr algn="ctr"/>
            <a:r>
              <a:rPr lang="en-US" sz="2200" b="1" dirty="0">
                <a:solidFill>
                  <a:srgbClr val="970000"/>
                </a:solidFill>
                <a:ea typeface="Times" charset="0"/>
                <a:cs typeface="Times" charset="0"/>
              </a:rPr>
              <a:t>Enhancement using genome editing is </a:t>
            </a:r>
            <a:r>
              <a:rPr lang="en-US" sz="2200" b="1" dirty="0">
                <a:solidFill>
                  <a:srgbClr val="970000"/>
                </a:solidFill>
                <a:ea typeface="Times" charset="0"/>
                <a:cs typeface="Times" charset="0"/>
              </a:rPr>
              <a:t>unlikely to offer benefits sufficient to </a:t>
            </a:r>
            <a:r>
              <a:rPr lang="en-US" sz="2200" b="1" dirty="0">
                <a:solidFill>
                  <a:srgbClr val="970000"/>
                </a:solidFill>
                <a:ea typeface="Times" charset="0"/>
                <a:cs typeface="Times" charset="0"/>
              </a:rPr>
              <a:t>offset </a:t>
            </a:r>
            <a:r>
              <a:rPr lang="en-US" sz="2200" b="1" dirty="0">
                <a:solidFill>
                  <a:srgbClr val="970000"/>
                </a:solidFill>
                <a:ea typeface="Times" charset="0"/>
                <a:cs typeface="Times" charset="0"/>
              </a:rPr>
              <a:t>risks at this </a:t>
            </a:r>
            <a:r>
              <a:rPr lang="en-US" sz="2200" b="1" dirty="0">
                <a:solidFill>
                  <a:srgbClr val="970000"/>
                </a:solidFill>
                <a:ea typeface="Times" charset="0"/>
                <a:cs typeface="Times" charset="0"/>
              </a:rPr>
              <a:t>time</a:t>
            </a:r>
            <a:endParaRPr lang="en-US" sz="2200" b="1" dirty="0">
              <a:solidFill>
                <a:srgbClr val="970000"/>
              </a:solidFill>
              <a:ea typeface="Times" charset="0"/>
              <a:cs typeface="Times" charset="0"/>
            </a:endParaRPr>
          </a:p>
          <a:p>
            <a:endParaRPr lang="en-US" dirty="0"/>
          </a:p>
        </p:txBody>
      </p:sp>
    </p:spTree>
    <p:extLst>
      <p:ext uri="{BB962C8B-B14F-4D97-AF65-F5344CB8AC3E}">
        <p14:creationId xmlns:p14="http://schemas.microsoft.com/office/powerpoint/2010/main" val="18667663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0050" y="658286"/>
            <a:ext cx="9032875" cy="5724644"/>
          </a:xfrm>
          <a:prstGeom prst="rect">
            <a:avLst/>
          </a:prstGeom>
          <a:noFill/>
        </p:spPr>
        <p:txBody>
          <a:bodyPr wrap="square" rtlCol="0">
            <a:spAutoFit/>
          </a:bodyPr>
          <a:lstStyle/>
          <a:p>
            <a:pPr marL="342900" indent="-342900">
              <a:buFont typeface="Arial"/>
              <a:buChar char="•"/>
            </a:pPr>
            <a:r>
              <a:rPr lang="en-US" sz="2400" dirty="0"/>
              <a:t>What uses </a:t>
            </a:r>
            <a:r>
              <a:rPr lang="en-US" sz="2400" dirty="0"/>
              <a:t>for genome editing in </a:t>
            </a:r>
            <a:r>
              <a:rPr lang="en-US" sz="2400" dirty="0"/>
              <a:t>human clinical applications</a:t>
            </a:r>
          </a:p>
          <a:p>
            <a:pPr>
              <a:spcAft>
                <a:spcPts val="600"/>
              </a:spcAft>
            </a:pPr>
            <a:r>
              <a:rPr lang="en-US" sz="2400" dirty="0"/>
              <a:t> </a:t>
            </a:r>
            <a:r>
              <a:rPr lang="en-US" sz="2400" dirty="0"/>
              <a:t> </a:t>
            </a:r>
            <a:r>
              <a:rPr lang="en-US" sz="2400" dirty="0"/>
              <a:t>  might be permissible ? </a:t>
            </a:r>
          </a:p>
          <a:p>
            <a:pPr marL="342900" indent="-342900">
              <a:spcAft>
                <a:spcPts val="600"/>
              </a:spcAft>
              <a:buFont typeface="Arial"/>
              <a:buChar char="•"/>
            </a:pPr>
            <a:r>
              <a:rPr lang="en-US" sz="2400" dirty="0"/>
              <a:t>What are the safest methods ? </a:t>
            </a:r>
            <a:endParaRPr lang="en-US" sz="2400" dirty="0">
              <a:solidFill>
                <a:srgbClr val="000090"/>
              </a:solidFill>
            </a:endParaRPr>
          </a:p>
          <a:p>
            <a:pPr marL="342900" indent="-342900">
              <a:buFont typeface="Arial"/>
              <a:buChar char="•"/>
            </a:pPr>
            <a:r>
              <a:rPr lang="en-US" sz="2400" dirty="0">
                <a:solidFill>
                  <a:srgbClr val="000000"/>
                </a:solidFill>
              </a:rPr>
              <a:t>Social justice: how can we ensure access of the applications</a:t>
            </a:r>
          </a:p>
          <a:p>
            <a:pPr>
              <a:spcAft>
                <a:spcPts val="600"/>
              </a:spcAft>
            </a:pPr>
            <a:r>
              <a:rPr lang="en-US" sz="2400" dirty="0">
                <a:solidFill>
                  <a:srgbClr val="000000"/>
                </a:solidFill>
              </a:rPr>
              <a:t> </a:t>
            </a:r>
            <a:r>
              <a:rPr lang="en-US" sz="2400" dirty="0">
                <a:solidFill>
                  <a:srgbClr val="000000"/>
                </a:solidFill>
              </a:rPr>
              <a:t> </a:t>
            </a:r>
            <a:r>
              <a:rPr lang="en-US" sz="2400" dirty="0">
                <a:solidFill>
                  <a:srgbClr val="000000"/>
                </a:solidFill>
              </a:rPr>
              <a:t>  to all who may need them ?</a:t>
            </a:r>
            <a:r>
              <a:rPr lang="en-US" sz="2400" dirty="0"/>
              <a:t> </a:t>
            </a:r>
            <a:endParaRPr lang="en-US" sz="2400" dirty="0"/>
          </a:p>
          <a:p>
            <a:pPr marL="342900" indent="-342900">
              <a:spcAft>
                <a:spcPts val="600"/>
              </a:spcAft>
              <a:buFont typeface="Arial" charset="0"/>
              <a:buChar char="•"/>
            </a:pPr>
            <a:r>
              <a:rPr lang="en-US" sz="2400" dirty="0"/>
              <a:t>How can we obtain good understanding of the views of patients and their families ? </a:t>
            </a:r>
            <a:endParaRPr lang="en-US" sz="2400" dirty="0"/>
          </a:p>
          <a:p>
            <a:pPr marL="342900" indent="-342900">
              <a:spcAft>
                <a:spcPts val="600"/>
              </a:spcAft>
              <a:buFont typeface="Arial" charset="0"/>
              <a:buChar char="•"/>
            </a:pPr>
            <a:r>
              <a:rPr lang="en-US" sz="2400" dirty="0"/>
              <a:t>How </a:t>
            </a:r>
            <a:r>
              <a:rPr lang="en-US" sz="2400" dirty="0"/>
              <a:t>can we have good regulation and good oversight ­ which, if done well should avoid trivial, unjust, or other uses that society as a whole deems unacceptable ?</a:t>
            </a:r>
          </a:p>
          <a:p>
            <a:pPr marL="342900" indent="-342900">
              <a:buFont typeface="Arial"/>
              <a:buChar char="•"/>
            </a:pPr>
            <a:r>
              <a:rPr lang="en-US" sz="2400" dirty="0">
                <a:solidFill>
                  <a:srgbClr val="520000"/>
                </a:solidFill>
              </a:rPr>
              <a:t>How can we avoid the problems associated with “rogue” clinics offering unsafe, untested, genome editing methods to ‘treat’ or avoid genetic disease or for enhancements – a problem for both somatic and germline </a:t>
            </a:r>
            <a:r>
              <a:rPr lang="en-US" sz="2400" dirty="0">
                <a:solidFill>
                  <a:srgbClr val="520000"/>
                </a:solidFill>
              </a:rPr>
              <a:t>genome </a:t>
            </a:r>
            <a:r>
              <a:rPr lang="en-US" sz="2400" dirty="0">
                <a:solidFill>
                  <a:srgbClr val="520000"/>
                </a:solidFill>
              </a:rPr>
              <a:t>editing ?</a:t>
            </a:r>
          </a:p>
        </p:txBody>
      </p:sp>
      <p:sp>
        <p:nvSpPr>
          <p:cNvPr id="3" name="TextBox 2"/>
          <p:cNvSpPr txBox="1"/>
          <p:nvPr/>
        </p:nvSpPr>
        <p:spPr>
          <a:xfrm>
            <a:off x="2646979" y="75145"/>
            <a:ext cx="7546892" cy="492443"/>
          </a:xfrm>
          <a:prstGeom prst="rect">
            <a:avLst/>
          </a:prstGeom>
          <a:noFill/>
        </p:spPr>
        <p:txBody>
          <a:bodyPr wrap="square" rtlCol="0">
            <a:spAutoFit/>
          </a:bodyPr>
          <a:lstStyle/>
          <a:p>
            <a:r>
              <a:rPr lang="en-US" sz="2600" b="1" dirty="0"/>
              <a:t>Continuing, but key questions :</a:t>
            </a:r>
            <a:endParaRPr lang="en-US" sz="2600" b="1" dirty="0"/>
          </a:p>
        </p:txBody>
      </p:sp>
      <p:cxnSp>
        <p:nvCxnSpPr>
          <p:cNvPr id="4" name="Straight Connector 3"/>
          <p:cNvCxnSpPr/>
          <p:nvPr/>
        </p:nvCxnSpPr>
        <p:spPr>
          <a:xfrm flipV="1">
            <a:off x="1524000" y="596835"/>
            <a:ext cx="9144000" cy="17395"/>
          </a:xfrm>
          <a:prstGeom prst="line">
            <a:avLst/>
          </a:prstGeom>
          <a:ln w="6350" cmpd="sng">
            <a:solidFill>
              <a:srgbClr val="AA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22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0973" y="430004"/>
            <a:ext cx="3944393" cy="5916592"/>
          </a:xfrm>
          <a:prstGeom prst="rect">
            <a:avLst/>
          </a:prstGeom>
        </p:spPr>
      </p:pic>
      <p:sp>
        <p:nvSpPr>
          <p:cNvPr id="10" name="Text Placeholder 2"/>
          <p:cNvSpPr txBox="1">
            <a:spLocks/>
          </p:cNvSpPr>
          <p:nvPr/>
        </p:nvSpPr>
        <p:spPr>
          <a:xfrm>
            <a:off x="5585367" y="825195"/>
            <a:ext cx="5082943" cy="5168616"/>
          </a:xfrm>
          <a:prstGeom prst="rect">
            <a:avLst/>
          </a:prstGeom>
        </p:spPr>
        <p:txBody>
          <a:bodyPr lIns="91429" tIns="45714" rIns="91429" bIns="45714"/>
          <a:lstStyle>
            <a:lvl1pPr marL="342860" indent="-342860" algn="l" defTabSz="914293" rtl="0" eaLnBrk="1" latinLnBrk="0" hangingPunct="1">
              <a:spcBef>
                <a:spcPct val="20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742863" indent="-285717" algn="l" defTabSz="914293" rtl="0" eaLnBrk="1" latinLnBrk="0" hangingPunct="1">
              <a:spcBef>
                <a:spcPct val="200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2867" indent="-228573" algn="l" defTabSz="914293" rtl="0" eaLnBrk="1" latinLnBrk="0" hangingPunct="1">
              <a:spcBef>
                <a:spcPct val="200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b="0" kern="1200">
                <a:solidFill>
                  <a:schemeClr val="tx1"/>
                </a:solidFill>
                <a:latin typeface="Trebuchet MS" panose="020B0603020202020204" pitchFamily="34" charset="0"/>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b="0" kern="1200">
                <a:solidFill>
                  <a:schemeClr val="tx1"/>
                </a:solidFill>
                <a:latin typeface="Trebuchet MS" panose="020B0603020202020204" pitchFamily="34" charset="0"/>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600" b="1" dirty="0"/>
              <a:t>National Academies of Sciences </a:t>
            </a:r>
            <a:r>
              <a:rPr lang="en-US" sz="2600" b="1" dirty="0"/>
              <a:t>and National </a:t>
            </a:r>
            <a:r>
              <a:rPr lang="en-US" sz="2600" b="1" dirty="0"/>
              <a:t>Academy </a:t>
            </a:r>
            <a:r>
              <a:rPr lang="en-US" sz="2600" b="1" dirty="0"/>
              <a:t>of </a:t>
            </a:r>
            <a:r>
              <a:rPr lang="en-US" sz="2600" b="1" dirty="0"/>
              <a:t>Medicine 	</a:t>
            </a:r>
          </a:p>
          <a:p>
            <a:pPr marL="0" indent="0" algn="ctr">
              <a:spcAft>
                <a:spcPts val="1200"/>
              </a:spcAft>
              <a:buNone/>
            </a:pPr>
            <a:r>
              <a:rPr lang="en-US" sz="2600" b="1" dirty="0"/>
              <a:t>Report, Released on 14 February 2017</a:t>
            </a:r>
            <a:endParaRPr lang="en-US" sz="2600" dirty="0"/>
          </a:p>
          <a:p>
            <a:pPr marL="0" indent="0" algn="ctr">
              <a:buNone/>
            </a:pPr>
            <a:r>
              <a:rPr lang="en-US" sz="2400" dirty="0">
                <a:latin typeface="Trebuchet MS"/>
                <a:cs typeface="Trebuchet MS"/>
              </a:rPr>
              <a:t>Study Committee co</a:t>
            </a:r>
            <a:r>
              <a:rPr lang="en-US" sz="2400" dirty="0">
                <a:latin typeface="Trebuchet MS"/>
                <a:cs typeface="Trebuchet MS"/>
              </a:rPr>
              <a:t>-chairs:</a:t>
            </a:r>
          </a:p>
          <a:p>
            <a:pPr marL="0" indent="0" algn="ctr">
              <a:buNone/>
            </a:pPr>
            <a:r>
              <a:rPr lang="en-US" sz="2400" dirty="0">
                <a:latin typeface="Trebuchet MS"/>
                <a:cs typeface="Trebuchet MS"/>
              </a:rPr>
              <a:t>R. Alta </a:t>
            </a:r>
            <a:r>
              <a:rPr lang="en-US" sz="2400" dirty="0" err="1">
                <a:latin typeface="Trebuchet MS"/>
                <a:cs typeface="Trebuchet MS"/>
              </a:rPr>
              <a:t>Charo</a:t>
            </a:r>
            <a:r>
              <a:rPr lang="en-US" sz="2400" dirty="0">
                <a:latin typeface="Trebuchet MS"/>
                <a:cs typeface="Trebuchet MS"/>
              </a:rPr>
              <a:t>, J.D. </a:t>
            </a:r>
            <a:endParaRPr lang="en-US" sz="2400" dirty="0">
              <a:latin typeface="Trebuchet MS"/>
              <a:cs typeface="Trebuchet MS"/>
            </a:endParaRPr>
          </a:p>
          <a:p>
            <a:pPr marL="0" indent="0" algn="ctr">
              <a:buNone/>
            </a:pPr>
            <a:r>
              <a:rPr lang="en-US" sz="2400" dirty="0">
                <a:latin typeface="Trebuchet MS"/>
                <a:cs typeface="Trebuchet MS"/>
              </a:rPr>
              <a:t>and </a:t>
            </a:r>
            <a:r>
              <a:rPr lang="en-US" sz="2400" dirty="0">
                <a:latin typeface="Trebuchet MS"/>
                <a:cs typeface="Trebuchet MS"/>
              </a:rPr>
              <a:t>Richard O. Hynes</a:t>
            </a:r>
            <a:r>
              <a:rPr lang="en-US" sz="2400" dirty="0">
                <a:latin typeface="Trebuchet MS"/>
                <a:cs typeface="Trebuchet MS"/>
              </a:rPr>
              <a:t>, PhD</a:t>
            </a:r>
            <a:endParaRPr lang="en-US" sz="2400" dirty="0">
              <a:latin typeface="Trebuchet MS"/>
              <a:cs typeface="Trebuchet MS"/>
            </a:endParaRPr>
          </a:p>
          <a:p>
            <a:pPr marL="0" indent="0">
              <a:buNone/>
            </a:pPr>
            <a:endParaRPr lang="en-US" sz="2000" dirty="0"/>
          </a:p>
          <a:p>
            <a:pPr marL="0" indent="0" algn="ctr">
              <a:spcAft>
                <a:spcPts val="600"/>
              </a:spcAft>
              <a:buNone/>
            </a:pPr>
            <a:r>
              <a:rPr lang="en-US" sz="1800" dirty="0"/>
              <a:t>      </a:t>
            </a:r>
            <a:r>
              <a:rPr lang="en-US" sz="2400" dirty="0" err="1"/>
              <a:t>nationalacademies.org</a:t>
            </a:r>
            <a:r>
              <a:rPr lang="en-US" sz="2400" dirty="0"/>
              <a:t>/gene-editing</a:t>
            </a:r>
            <a:r>
              <a:rPr lang="en-US" sz="2400" dirty="0"/>
              <a:t>/consensus</a:t>
            </a:r>
            <a:r>
              <a:rPr lang="en-US" sz="2400" dirty="0"/>
              <a:t>-study</a:t>
            </a:r>
            <a:endParaRPr lang="en-US" sz="2400" dirty="0"/>
          </a:p>
          <a:p>
            <a:pPr marL="0" indent="0" algn="ctr">
              <a:buNone/>
            </a:pPr>
            <a:endParaRPr lang="en-US" sz="1800" dirty="0"/>
          </a:p>
          <a:p>
            <a:pPr marL="0" indent="0">
              <a:buNone/>
            </a:pPr>
            <a:r>
              <a:rPr lang="en-US" sz="1800" dirty="0"/>
              <a:t>             	</a:t>
            </a:r>
            <a:endParaRPr lang="en-US" dirty="0"/>
          </a:p>
          <a:p>
            <a:pPr marL="0" indent="0">
              <a:buNone/>
            </a:pPr>
            <a:endParaRPr lang="en-US" dirty="0"/>
          </a:p>
        </p:txBody>
      </p:sp>
    </p:spTree>
    <p:extLst>
      <p:ext uri="{BB962C8B-B14F-4D97-AF65-F5344CB8AC3E}">
        <p14:creationId xmlns:p14="http://schemas.microsoft.com/office/powerpoint/2010/main" val="9151730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09800" y="49694"/>
            <a:ext cx="7772400" cy="641919"/>
          </a:xfrm>
          <a:prstGeom prst="rect">
            <a:avLst/>
          </a:prstGeom>
        </p:spPr>
        <p:txBody>
          <a:bodyPr lIns="91429" tIns="45714" rIns="91429" bIns="45714">
            <a:normAutofit/>
          </a:bodyPr>
          <a:lstStyle>
            <a:lvl1pPr algn="ctr" defTabSz="914400" rtl="0" eaLnBrk="1" latinLnBrk="0" hangingPunct="1">
              <a:spcBef>
                <a:spcPct val="0"/>
              </a:spcBef>
              <a:buNone/>
              <a:defRPr sz="4400" kern="1200">
                <a:solidFill>
                  <a:schemeClr val="tx1"/>
                </a:solidFill>
                <a:latin typeface="Trebuchet MS" panose="020B0603020202020204" pitchFamily="34" charset="0"/>
                <a:ea typeface="+mj-ea"/>
                <a:cs typeface="+mj-cs"/>
              </a:defRPr>
            </a:lvl1pPr>
          </a:lstStyle>
          <a:p>
            <a:endParaRPr lang="en-US" sz="3600" b="1" dirty="0">
              <a:latin typeface="Times"/>
              <a:cs typeface="Times"/>
            </a:endParaRPr>
          </a:p>
        </p:txBody>
      </p:sp>
      <p:sp>
        <p:nvSpPr>
          <p:cNvPr id="3" name="Text Placeholder 2"/>
          <p:cNvSpPr>
            <a:spLocks noGrp="1"/>
          </p:cNvSpPr>
          <p:nvPr>
            <p:ph type="body" sz="quarter" idx="10"/>
          </p:nvPr>
        </p:nvSpPr>
        <p:spPr>
          <a:xfrm>
            <a:off x="1680342" y="2188369"/>
            <a:ext cx="8815381" cy="3377117"/>
          </a:xfrm>
        </p:spPr>
        <p:txBody>
          <a:bodyPr/>
          <a:lstStyle/>
          <a:p>
            <a:pPr marL="342900" indent="-342900">
              <a:spcBef>
                <a:spcPts val="600"/>
              </a:spcBef>
              <a:buFont typeface="Arial"/>
              <a:buChar char="•"/>
            </a:pPr>
            <a:r>
              <a:rPr lang="en-US" sz="2400" dirty="0">
                <a:solidFill>
                  <a:srgbClr val="000000"/>
                </a:solidFill>
              </a:rPr>
              <a:t>Caution is </a:t>
            </a:r>
            <a:r>
              <a:rPr lang="en-US" sz="2400" dirty="0">
                <a:solidFill>
                  <a:srgbClr val="000000"/>
                </a:solidFill>
              </a:rPr>
              <a:t>needed, </a:t>
            </a:r>
            <a:r>
              <a:rPr lang="en-US" sz="2400" dirty="0">
                <a:solidFill>
                  <a:srgbClr val="000000"/>
                </a:solidFill>
              </a:rPr>
              <a:t>but being cautious does not mean </a:t>
            </a:r>
            <a:r>
              <a:rPr lang="en-US" sz="2400" dirty="0">
                <a:solidFill>
                  <a:srgbClr val="000000"/>
                </a:solidFill>
              </a:rPr>
              <a:t>prohibition.</a:t>
            </a:r>
          </a:p>
          <a:p>
            <a:pPr marL="342900" indent="-342900">
              <a:spcBef>
                <a:spcPts val="600"/>
              </a:spcBef>
              <a:buFont typeface="Arial"/>
              <a:buChar char="•"/>
            </a:pPr>
            <a:endParaRPr lang="en-US" sz="2400" dirty="0">
              <a:solidFill>
                <a:srgbClr val="000000"/>
              </a:solidFill>
            </a:endParaRPr>
          </a:p>
          <a:p>
            <a:pPr marL="342900" indent="-342900">
              <a:spcBef>
                <a:spcPts val="600"/>
              </a:spcBef>
              <a:buFont typeface="Arial"/>
              <a:buChar char="•"/>
            </a:pPr>
            <a:r>
              <a:rPr lang="en-US" sz="2400" dirty="0">
                <a:solidFill>
                  <a:srgbClr val="000000"/>
                </a:solidFill>
              </a:rPr>
              <a:t>Heritable genome </a:t>
            </a:r>
            <a:r>
              <a:rPr lang="en-US" sz="2400" dirty="0">
                <a:solidFill>
                  <a:srgbClr val="000000"/>
                </a:solidFill>
              </a:rPr>
              <a:t>editing research trials might be permitted, but </a:t>
            </a:r>
            <a:r>
              <a:rPr lang="en-US" sz="2400" dirty="0">
                <a:solidFill>
                  <a:srgbClr val="000000"/>
                </a:solidFill>
              </a:rPr>
              <a:t>only:</a:t>
            </a:r>
          </a:p>
          <a:p>
            <a:pPr lvl="1">
              <a:spcBef>
                <a:spcPts val="600"/>
              </a:spcBef>
            </a:pPr>
            <a:r>
              <a:rPr lang="en-US" sz="2400" dirty="0">
                <a:solidFill>
                  <a:srgbClr val="000000"/>
                </a:solidFill>
              </a:rPr>
              <a:t>- After more </a:t>
            </a:r>
            <a:r>
              <a:rPr lang="en-US" sz="2400" dirty="0">
                <a:solidFill>
                  <a:srgbClr val="000000"/>
                </a:solidFill>
              </a:rPr>
              <a:t>research to meet existing risk/benefit </a:t>
            </a:r>
            <a:r>
              <a:rPr lang="en-US" sz="2400" dirty="0">
                <a:solidFill>
                  <a:srgbClr val="000000"/>
                </a:solidFill>
              </a:rPr>
              <a:t>standards,</a:t>
            </a:r>
            <a:endParaRPr lang="en-US" sz="2400" dirty="0">
              <a:solidFill>
                <a:srgbClr val="000000"/>
              </a:solidFill>
            </a:endParaRPr>
          </a:p>
          <a:p>
            <a:pPr lvl="1">
              <a:spcBef>
                <a:spcPts val="600"/>
              </a:spcBef>
            </a:pPr>
            <a:r>
              <a:rPr lang="en-US" sz="2400" dirty="0">
                <a:solidFill>
                  <a:srgbClr val="000000"/>
                </a:solidFill>
              </a:rPr>
              <a:t>- under </a:t>
            </a:r>
            <a:r>
              <a:rPr lang="en-US" sz="2400" dirty="0">
                <a:solidFill>
                  <a:srgbClr val="000000"/>
                </a:solidFill>
              </a:rPr>
              <a:t>strict </a:t>
            </a:r>
            <a:r>
              <a:rPr lang="en-US" sz="2400" dirty="0">
                <a:solidFill>
                  <a:srgbClr val="000000"/>
                </a:solidFill>
              </a:rPr>
              <a:t>oversight, and</a:t>
            </a:r>
            <a:endParaRPr lang="en-US" sz="2400" dirty="0">
              <a:solidFill>
                <a:srgbClr val="000000"/>
              </a:solidFill>
            </a:endParaRPr>
          </a:p>
          <a:p>
            <a:pPr lvl="1">
              <a:spcBef>
                <a:spcPts val="600"/>
              </a:spcBef>
            </a:pPr>
            <a:r>
              <a:rPr lang="en-US" sz="2400" dirty="0">
                <a:solidFill>
                  <a:srgbClr val="000000"/>
                </a:solidFill>
              </a:rPr>
              <a:t>- if they are restricted to specific </a:t>
            </a:r>
            <a:r>
              <a:rPr lang="en-US" sz="2400" dirty="0">
                <a:solidFill>
                  <a:srgbClr val="000000"/>
                </a:solidFill>
              </a:rPr>
              <a:t>set of </a:t>
            </a:r>
            <a:r>
              <a:rPr lang="en-US" sz="2400" dirty="0">
                <a:solidFill>
                  <a:srgbClr val="000000"/>
                </a:solidFill>
              </a:rPr>
              <a:t>criteria.</a:t>
            </a:r>
            <a:endParaRPr lang="en-US" sz="2400" dirty="0">
              <a:solidFill>
                <a:srgbClr val="000000"/>
              </a:solidFill>
            </a:endParaRPr>
          </a:p>
        </p:txBody>
      </p:sp>
      <p:sp>
        <p:nvSpPr>
          <p:cNvPr id="6" name="Title 5"/>
          <p:cNvSpPr>
            <a:spLocks noGrp="1"/>
          </p:cNvSpPr>
          <p:nvPr>
            <p:ph type="title"/>
          </p:nvPr>
        </p:nvSpPr>
        <p:spPr>
          <a:xfrm>
            <a:off x="1524000" y="130265"/>
            <a:ext cx="9144000" cy="731519"/>
          </a:xfrm>
        </p:spPr>
        <p:txBody>
          <a:bodyPr/>
          <a:lstStyle/>
          <a:p>
            <a:r>
              <a:rPr lang="en-US" sz="3400" spc="-50" dirty="0"/>
              <a:t>Heritable Genome Editing Clinical Trials</a:t>
            </a:r>
            <a:endParaRPr lang="en-US" sz="3400" spc="-50" dirty="0"/>
          </a:p>
        </p:txBody>
      </p:sp>
      <p:sp>
        <p:nvSpPr>
          <p:cNvPr id="5" name="Content Placeholder 2"/>
          <p:cNvSpPr txBox="1">
            <a:spLocks/>
          </p:cNvSpPr>
          <p:nvPr/>
        </p:nvSpPr>
        <p:spPr>
          <a:xfrm>
            <a:off x="1656522" y="1219201"/>
            <a:ext cx="8839200" cy="4844592"/>
          </a:xfrm>
          <a:prstGeom prst="rect">
            <a:avLst/>
          </a:prstGeom>
        </p:spPr>
        <p:txBody>
          <a:bodyPr>
            <a:normAutofit/>
          </a:bodyPr>
          <a:lst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dirty="0"/>
          </a:p>
        </p:txBody>
      </p:sp>
      <p:pic>
        <p:nvPicPr>
          <p:cNvPr id="7" name="Picture 6" descr="NAS footer cop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933" y="5681131"/>
            <a:ext cx="9144000" cy="1202234"/>
          </a:xfrm>
          <a:prstGeom prst="rect">
            <a:avLst/>
          </a:prstGeom>
        </p:spPr>
      </p:pic>
      <p:sp>
        <p:nvSpPr>
          <p:cNvPr id="8" name="Rectangle 7"/>
          <p:cNvSpPr/>
          <p:nvPr/>
        </p:nvSpPr>
        <p:spPr>
          <a:xfrm>
            <a:off x="1608669" y="6468531"/>
            <a:ext cx="355600" cy="3725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24000" y="881834"/>
            <a:ext cx="9144000" cy="17395"/>
          </a:xfrm>
          <a:prstGeom prst="line">
            <a:avLst/>
          </a:prstGeom>
          <a:ln w="6350" cmpd="sng">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082795" y="1079318"/>
            <a:ext cx="7840134" cy="830997"/>
          </a:xfrm>
          <a:prstGeom prst="rect">
            <a:avLst/>
          </a:prstGeom>
          <a:noFill/>
          <a:ln>
            <a:solidFill>
              <a:srgbClr val="0070C0"/>
            </a:solidFill>
          </a:ln>
        </p:spPr>
        <p:txBody>
          <a:bodyPr wrap="square" rtlCol="0">
            <a:spAutoFit/>
          </a:bodyPr>
          <a:lstStyle/>
          <a:p>
            <a:r>
              <a:rPr lang="en-US" sz="2400" dirty="0"/>
              <a:t>The NAS Report was framed with a clinical perspective, which allows an approach based on risk </a:t>
            </a:r>
            <a:r>
              <a:rPr lang="en-US" sz="2400"/>
              <a:t>versus benefit. </a:t>
            </a:r>
            <a:endParaRPr lang="en-US" sz="2400" dirty="0"/>
          </a:p>
        </p:txBody>
      </p:sp>
    </p:spTree>
    <p:extLst>
      <p:ext uri="{BB962C8B-B14F-4D97-AF65-F5344CB8AC3E}">
        <p14:creationId xmlns:p14="http://schemas.microsoft.com/office/powerpoint/2010/main" val="51896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26759" y="1661349"/>
            <a:ext cx="3949439" cy="3707644"/>
          </a:xfrm>
          <a:prstGeom prst="rect">
            <a:avLst/>
          </a:prstGeom>
        </p:spPr>
      </p:pic>
      <p:sp>
        <p:nvSpPr>
          <p:cNvPr id="15" name="TextBox 14"/>
          <p:cNvSpPr txBox="1"/>
          <p:nvPr/>
        </p:nvSpPr>
        <p:spPr>
          <a:xfrm>
            <a:off x="7124701" y="1540448"/>
            <a:ext cx="3233663" cy="3785652"/>
          </a:xfrm>
          <a:prstGeom prst="rect">
            <a:avLst/>
          </a:prstGeom>
          <a:noFill/>
        </p:spPr>
        <p:txBody>
          <a:bodyPr wrap="square" rtlCol="0">
            <a:spAutoFit/>
          </a:bodyPr>
          <a:lstStyle/>
          <a:p>
            <a:pPr algn="ctr"/>
            <a:r>
              <a:rPr lang="en-US" sz="2400" b="1" dirty="0">
                <a:latin typeface="Times" charset="0"/>
                <a:ea typeface="Times" charset="0"/>
                <a:cs typeface="Times" charset="0"/>
              </a:rPr>
              <a:t>Any nation considering governance of human genome editing can incorporate these principles—and </a:t>
            </a:r>
            <a:r>
              <a:rPr lang="en-US" sz="2400" b="1" dirty="0">
                <a:latin typeface="Times" charset="0"/>
                <a:ea typeface="Times" charset="0"/>
                <a:cs typeface="Times" charset="0"/>
              </a:rPr>
              <a:t>the responsibilities </a:t>
            </a:r>
            <a:r>
              <a:rPr lang="en-US" sz="2400" b="1" dirty="0">
                <a:latin typeface="Times" charset="0"/>
                <a:ea typeface="Times" charset="0"/>
                <a:cs typeface="Times" charset="0"/>
              </a:rPr>
              <a:t>that flow </a:t>
            </a:r>
            <a:r>
              <a:rPr lang="en-US" sz="2400" b="1" dirty="0">
                <a:latin typeface="Times" charset="0"/>
                <a:ea typeface="Times" charset="0"/>
                <a:cs typeface="Times" charset="0"/>
              </a:rPr>
              <a:t>from them—</a:t>
            </a:r>
          </a:p>
          <a:p>
            <a:pPr algn="ctr"/>
            <a:r>
              <a:rPr lang="en-US" sz="2400" b="1" dirty="0">
                <a:latin typeface="Times" charset="0"/>
                <a:ea typeface="Times" charset="0"/>
                <a:cs typeface="Times" charset="0"/>
              </a:rPr>
              <a:t>into </a:t>
            </a:r>
            <a:r>
              <a:rPr lang="en-US" sz="2400" b="1" dirty="0">
                <a:latin typeface="Times" charset="0"/>
                <a:ea typeface="Times" charset="0"/>
                <a:cs typeface="Times" charset="0"/>
              </a:rPr>
              <a:t>its regulatory structures and processes. </a:t>
            </a:r>
          </a:p>
        </p:txBody>
      </p:sp>
      <p:sp>
        <p:nvSpPr>
          <p:cNvPr id="21" name="Title 2"/>
          <p:cNvSpPr txBox="1">
            <a:spLocks/>
          </p:cNvSpPr>
          <p:nvPr/>
        </p:nvSpPr>
        <p:spPr>
          <a:xfrm>
            <a:off x="1460500" y="67483"/>
            <a:ext cx="9144000" cy="1314333"/>
          </a:xfrm>
          <a:prstGeom prst="rect">
            <a:avLst/>
          </a:prstGeom>
        </p:spPr>
        <p:txBody>
          <a:bodyPr lIns="91429" tIns="45714" rIns="91429" bIns="45714" anchor="ctr"/>
          <a:lstStyle>
            <a:lvl1pPr algn="ctr" defTabSz="914293" rtl="0" eaLnBrk="1" latinLnBrk="0" hangingPunct="1">
              <a:spcBef>
                <a:spcPct val="0"/>
              </a:spcBef>
              <a:buNone/>
              <a:defRPr sz="4800" b="1" kern="1200">
                <a:solidFill>
                  <a:schemeClr val="tx1"/>
                </a:solidFill>
                <a:latin typeface="News Gothic MT"/>
                <a:ea typeface="+mj-ea"/>
                <a:cs typeface="+mj-cs"/>
              </a:defRPr>
            </a:lvl1pPr>
          </a:lstStyle>
          <a:p>
            <a:r>
              <a:rPr lang="en-US" sz="3600" dirty="0">
                <a:ea typeface="Times" charset="0"/>
                <a:cs typeface="Times" charset="0"/>
              </a:rPr>
              <a:t>Overarching Principles for Governance of Human Genome Editing</a:t>
            </a:r>
            <a:endParaRPr lang="en-US" sz="3600" dirty="0">
              <a:ea typeface="Times" charset="0"/>
              <a:cs typeface="Times" charset="0"/>
            </a:endParaRPr>
          </a:p>
        </p:txBody>
      </p:sp>
      <p:sp>
        <p:nvSpPr>
          <p:cNvPr id="2" name="TextBox 1"/>
          <p:cNvSpPr txBox="1"/>
          <p:nvPr/>
        </p:nvSpPr>
        <p:spPr>
          <a:xfrm>
            <a:off x="1555925" y="1458015"/>
            <a:ext cx="5040547" cy="3385542"/>
          </a:xfrm>
          <a:prstGeom prst="rect">
            <a:avLst/>
          </a:prstGeom>
          <a:noFill/>
        </p:spPr>
        <p:txBody>
          <a:bodyPr wrap="none" rtlCol="0">
            <a:spAutoFit/>
          </a:bodyPr>
          <a:lstStyle/>
          <a:p>
            <a:pPr marL="457200" indent="-457200">
              <a:buFont typeface="Arial" charset="0"/>
              <a:buChar char="•"/>
            </a:pPr>
            <a:r>
              <a:rPr lang="en-US" sz="2800" b="1" dirty="0">
                <a:latin typeface="Trebuchet MS" panose="020B0603020202020204" pitchFamily="34" charset="0"/>
                <a:ea typeface="Times" charset="0"/>
                <a:cs typeface="Times" charset="0"/>
              </a:rPr>
              <a:t>Promoting well-being</a:t>
            </a:r>
          </a:p>
          <a:p>
            <a:pPr marL="457200" indent="-457200">
              <a:buFont typeface="Arial" charset="0"/>
              <a:buChar char="•"/>
            </a:pPr>
            <a:r>
              <a:rPr lang="en-US" sz="2800" b="1" dirty="0">
                <a:latin typeface="Trebuchet MS" panose="020B0603020202020204" pitchFamily="34" charset="0"/>
                <a:ea typeface="Times" charset="0"/>
                <a:cs typeface="Times" charset="0"/>
              </a:rPr>
              <a:t>Due Care</a:t>
            </a:r>
          </a:p>
          <a:p>
            <a:pPr marL="457200" indent="-457200">
              <a:buFont typeface="Arial" charset="0"/>
              <a:buChar char="•"/>
            </a:pPr>
            <a:r>
              <a:rPr lang="en-US" sz="2800" b="1" dirty="0">
                <a:latin typeface="Trebuchet MS" panose="020B0603020202020204" pitchFamily="34" charset="0"/>
                <a:ea typeface="Times" charset="0"/>
                <a:cs typeface="Times" charset="0"/>
              </a:rPr>
              <a:t>Transparency</a:t>
            </a:r>
          </a:p>
          <a:p>
            <a:pPr marL="457200" indent="-457200">
              <a:buFont typeface="Arial" charset="0"/>
              <a:buChar char="•"/>
            </a:pPr>
            <a:r>
              <a:rPr lang="en-US" sz="2800" b="1" dirty="0">
                <a:latin typeface="Trebuchet MS" panose="020B0603020202020204" pitchFamily="34" charset="0"/>
                <a:ea typeface="Times" charset="0"/>
                <a:cs typeface="Times" charset="0"/>
              </a:rPr>
              <a:t>Responsible Science</a:t>
            </a:r>
          </a:p>
          <a:p>
            <a:pPr marL="457200" indent="-457200">
              <a:buFont typeface="Arial" charset="0"/>
              <a:buChar char="•"/>
            </a:pPr>
            <a:r>
              <a:rPr lang="en-US" sz="2800" b="1" dirty="0">
                <a:latin typeface="Trebuchet MS" panose="020B0603020202020204" pitchFamily="34" charset="0"/>
                <a:ea typeface="Times" charset="0"/>
                <a:cs typeface="Times" charset="0"/>
              </a:rPr>
              <a:t>Respect for Persons</a:t>
            </a:r>
          </a:p>
          <a:p>
            <a:pPr marL="457200" indent="-457200">
              <a:buFont typeface="Arial" charset="0"/>
              <a:buChar char="•"/>
            </a:pPr>
            <a:r>
              <a:rPr lang="en-US" sz="2800" b="1" dirty="0">
                <a:latin typeface="Trebuchet MS" panose="020B0603020202020204" pitchFamily="34" charset="0"/>
                <a:ea typeface="Times" charset="0"/>
                <a:cs typeface="Times" charset="0"/>
              </a:rPr>
              <a:t>Fairness</a:t>
            </a:r>
          </a:p>
          <a:p>
            <a:pPr marL="457200" indent="-457200">
              <a:buFont typeface="Arial" charset="0"/>
              <a:buChar char="•"/>
            </a:pPr>
            <a:r>
              <a:rPr lang="en-US" sz="2800" b="1" dirty="0">
                <a:latin typeface="Trebuchet MS" panose="020B0603020202020204" pitchFamily="34" charset="0"/>
                <a:ea typeface="Times" charset="0"/>
                <a:cs typeface="Times" charset="0"/>
              </a:rPr>
              <a:t>Transnational Cooperation</a:t>
            </a:r>
          </a:p>
          <a:p>
            <a:pPr marL="457200" indent="-457200">
              <a:buFont typeface="Arial" charset="0"/>
              <a:buChar char="•"/>
            </a:pPr>
            <a:endParaRPr lang="en-US" b="1" dirty="0">
              <a:latin typeface="Times" charset="0"/>
              <a:ea typeface="Times" charset="0"/>
              <a:cs typeface="Times" charset="0"/>
            </a:endParaRPr>
          </a:p>
        </p:txBody>
      </p:sp>
      <p:pic>
        <p:nvPicPr>
          <p:cNvPr id="6" name="Picture 5" descr="NAS footer cop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933" y="5681131"/>
            <a:ext cx="9144000" cy="1202234"/>
          </a:xfrm>
          <a:prstGeom prst="rect">
            <a:avLst/>
          </a:prstGeom>
        </p:spPr>
      </p:pic>
      <p:sp>
        <p:nvSpPr>
          <p:cNvPr id="7" name="Rectangle 6"/>
          <p:cNvSpPr/>
          <p:nvPr/>
        </p:nvSpPr>
        <p:spPr>
          <a:xfrm>
            <a:off x="1608669" y="6468531"/>
            <a:ext cx="355600" cy="37253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710267" y="4810824"/>
            <a:ext cx="5148000" cy="1035577"/>
          </a:xfrm>
          <a:prstGeom prst="rect">
            <a:avLst/>
          </a:prstGeom>
          <a:noFill/>
          <a:ln>
            <a:solidFill>
              <a:srgbClr val="000080"/>
            </a:solidFill>
          </a:ln>
        </p:spPr>
        <p:txBody>
          <a:bodyPr wrap="square" rtlCol="0">
            <a:spAutoFit/>
          </a:bodyPr>
          <a:lstStyle/>
          <a:p>
            <a:r>
              <a:rPr lang="en-US" sz="2000" dirty="0"/>
              <a:t>Embedded within international conventions for protection of human rights &amp; for research with human subjects and clinical care</a:t>
            </a:r>
          </a:p>
        </p:txBody>
      </p:sp>
    </p:spTree>
    <p:extLst>
      <p:ext uri="{BB962C8B-B14F-4D97-AF65-F5344CB8AC3E}">
        <p14:creationId xmlns:p14="http://schemas.microsoft.com/office/powerpoint/2010/main" val="1035067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type="body" idx="1"/>
          </p:nvPr>
        </p:nvSpPr>
        <p:spPr>
          <a:xfrm>
            <a:off x="3487850" y="55236"/>
            <a:ext cx="4449123" cy="1140847"/>
          </a:xfrm>
          <a:ln>
            <a:solidFill>
              <a:schemeClr val="bg1"/>
            </a:solidFill>
          </a:ln>
        </p:spPr>
        <p:txBody>
          <a:bodyPr>
            <a:noAutofit/>
          </a:bodyPr>
          <a:lstStyle/>
          <a:p>
            <a:pPr marL="0" indent="0">
              <a:buClr>
                <a:srgbClr val="FF0000"/>
              </a:buClr>
              <a:buNone/>
              <a:defRPr/>
            </a:pPr>
            <a:r>
              <a:rPr lang="en-US" sz="2200" dirty="0">
                <a:latin typeface="Arial" charset="0"/>
              </a:rPr>
              <a:t>1981: </a:t>
            </a:r>
            <a:r>
              <a:rPr lang="en-US" sz="2200" b="1" dirty="0">
                <a:latin typeface="Arial" charset="0"/>
              </a:rPr>
              <a:t>Transgenic mice</a:t>
            </a:r>
            <a:r>
              <a:rPr lang="en-US" sz="2200" dirty="0">
                <a:latin typeface="Arial" charset="0"/>
              </a:rPr>
              <a:t> made by injecting DNA into fertilized eggs (zygotes). </a:t>
            </a:r>
            <a:r>
              <a:rPr lang="en-US" sz="2200" dirty="0">
                <a:solidFill>
                  <a:srgbClr val="A50000"/>
                </a:solidFill>
                <a:latin typeface="Arial" charset="0"/>
              </a:rPr>
              <a:t>Inefficient, haphazard.</a:t>
            </a:r>
          </a:p>
        </p:txBody>
      </p:sp>
      <p:sp>
        <p:nvSpPr>
          <p:cNvPr id="120836" name="Rectangle 4"/>
          <p:cNvSpPr>
            <a:spLocks noChangeArrowheads="1"/>
          </p:cNvSpPr>
          <p:nvPr/>
        </p:nvSpPr>
        <p:spPr bwMode="auto">
          <a:xfrm>
            <a:off x="12417425" y="1834092"/>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ndParaRPr>
          </a:p>
        </p:txBody>
      </p:sp>
      <p:graphicFrame>
        <p:nvGraphicFramePr>
          <p:cNvPr id="5" name="Object 6"/>
          <p:cNvGraphicFramePr>
            <a:graphicFrameLocks noChangeAspect="1"/>
          </p:cNvGraphicFramePr>
          <p:nvPr>
            <p:extLst/>
          </p:nvPr>
        </p:nvGraphicFramePr>
        <p:xfrm>
          <a:off x="1720731" y="85128"/>
          <a:ext cx="1682873" cy="1099711"/>
        </p:xfrm>
        <a:graphic>
          <a:graphicData uri="http://schemas.openxmlformats.org/presentationml/2006/ole">
            <mc:AlternateContent xmlns:mc="http://schemas.openxmlformats.org/markup-compatibility/2006">
              <mc:Choice xmlns:v="urn:schemas-microsoft-com:vml" Requires="v">
                <p:oleObj spid="_x0000_s1173" name="Image" r:id="rId4" imgW="1847561" imgH="1207113" progId="Photoshop.Image.4">
                  <p:embed/>
                </p:oleObj>
              </mc:Choice>
              <mc:Fallback>
                <p:oleObj name="Image" r:id="rId4" imgW="1847561" imgH="1207113" progId="Photoshop.Image.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731" y="85128"/>
                        <a:ext cx="1682873" cy="1099711"/>
                      </a:xfrm>
                      <a:prstGeom prst="rect">
                        <a:avLst/>
                      </a:prstGeom>
                      <a:noFill/>
                      <a:ln>
                        <a:noFill/>
                      </a:ln>
                      <a:effectLst/>
                      <a:extLst/>
                    </p:spPr>
                  </p:pic>
                </p:oleObj>
              </mc:Fallback>
            </mc:AlternateContent>
          </a:graphicData>
        </a:graphic>
      </p:graphicFrame>
      <p:pic>
        <p:nvPicPr>
          <p:cNvPr id="6"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4147" t="21668" b="11479"/>
          <a:stretch/>
        </p:blipFill>
        <p:spPr bwMode="auto">
          <a:xfrm>
            <a:off x="8046201" y="50800"/>
            <a:ext cx="1266883" cy="1161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9422310" y="131335"/>
            <a:ext cx="1201976" cy="923330"/>
          </a:xfrm>
          <a:prstGeom prst="rect">
            <a:avLst/>
          </a:prstGeom>
          <a:noFill/>
          <a:ln>
            <a:solidFill>
              <a:srgbClr val="FFFFFF"/>
            </a:solidFill>
          </a:ln>
        </p:spPr>
        <p:txBody>
          <a:bodyPr wrap="square" rtlCol="0">
            <a:spAutoFit/>
          </a:bodyPr>
          <a:lstStyle/>
          <a:p>
            <a:r>
              <a:rPr lang="en-US" dirty="0"/>
              <a:t>rat growth hormone transgene</a:t>
            </a:r>
            <a:endParaRPr lang="en-US" dirty="0"/>
          </a:p>
        </p:txBody>
      </p:sp>
      <p:pic>
        <p:nvPicPr>
          <p:cNvPr id="12" name="Picture 7"/>
          <p:cNvPicPr>
            <a:picLocks noChangeAspect="1" noChangeArrowheads="1"/>
          </p:cNvPicPr>
          <p:nvPr/>
        </p:nvPicPr>
        <p:blipFill>
          <a:blip r:embed="rId7"/>
          <a:srcRect/>
          <a:stretch>
            <a:fillRect/>
          </a:stretch>
        </p:blipFill>
        <p:spPr bwMode="auto">
          <a:xfrm>
            <a:off x="1906998" y="2804168"/>
            <a:ext cx="1348635" cy="1139766"/>
          </a:xfrm>
          <a:prstGeom prst="rect">
            <a:avLst/>
          </a:prstGeom>
          <a:noFill/>
          <a:ln w="9525">
            <a:noFill/>
            <a:miter lim="800000"/>
            <a:headEnd/>
            <a:tailEnd/>
          </a:ln>
        </p:spPr>
      </p:pic>
      <p:pic>
        <p:nvPicPr>
          <p:cNvPr id="13" name="Picture 5"/>
          <p:cNvPicPr>
            <a:picLocks noChangeAspect="1" noChangeArrowheads="1"/>
          </p:cNvPicPr>
          <p:nvPr/>
        </p:nvPicPr>
        <p:blipFill rotWithShape="1">
          <a:blip r:embed="rId8">
            <a:lum contrast="36000"/>
          </a:blip>
          <a:srcRect l="13891" t="5035"/>
          <a:stretch/>
        </p:blipFill>
        <p:spPr bwMode="auto">
          <a:xfrm>
            <a:off x="3467474" y="2859399"/>
            <a:ext cx="1662456" cy="1042416"/>
          </a:xfrm>
          <a:prstGeom prst="rect">
            <a:avLst/>
          </a:prstGeom>
          <a:noFill/>
          <a:ln w="9525">
            <a:noFill/>
            <a:miter lim="800000"/>
            <a:headEnd/>
            <a:tailEnd/>
          </a:ln>
        </p:spPr>
      </p:pic>
      <p:sp>
        <p:nvSpPr>
          <p:cNvPr id="4" name="TextBox 3"/>
          <p:cNvSpPr txBox="1"/>
          <p:nvPr/>
        </p:nvSpPr>
        <p:spPr>
          <a:xfrm>
            <a:off x="1703798" y="1487254"/>
            <a:ext cx="8791171" cy="1138482"/>
          </a:xfrm>
          <a:prstGeom prst="rect">
            <a:avLst/>
          </a:prstGeom>
          <a:noFill/>
          <a:ln>
            <a:solidFill>
              <a:srgbClr val="FFFFFF"/>
            </a:solidFill>
          </a:ln>
        </p:spPr>
        <p:txBody>
          <a:bodyPr wrap="square" rtlCol="0">
            <a:spAutoFit/>
          </a:bodyPr>
          <a:lstStyle/>
          <a:p>
            <a:r>
              <a:rPr lang="en-US" sz="2200" dirty="0"/>
              <a:t>1984: Mouse </a:t>
            </a:r>
            <a:r>
              <a:rPr lang="en-US" sz="2200" b="1" dirty="0"/>
              <a:t>embryonic stem (ES) cells </a:t>
            </a:r>
            <a:r>
              <a:rPr lang="en-US" sz="2200" dirty="0"/>
              <a:t>grown in </a:t>
            </a:r>
            <a:r>
              <a:rPr lang="en-US" sz="2200"/>
              <a:t>culture are shown </a:t>
            </a:r>
            <a:r>
              <a:rPr lang="en-US" sz="2200" dirty="0"/>
              <a:t>to contribute to fertile “chimeras” after being introduced into early embryos (chimeras are made from cells of two or more genotypes). </a:t>
            </a:r>
            <a:endParaRPr lang="en-US" sz="2200" dirty="0"/>
          </a:p>
        </p:txBody>
      </p:sp>
      <p:pic>
        <p:nvPicPr>
          <p:cNvPr id="15" name="Picture 5"/>
          <p:cNvPicPr>
            <a:picLocks noChangeAspect="1" noChangeArrowheads="1"/>
          </p:cNvPicPr>
          <p:nvPr/>
        </p:nvPicPr>
        <p:blipFill>
          <a:blip r:embed="rId9">
            <a:lum bright="6000" contrast="-6000"/>
          </a:blip>
          <a:srcRect/>
          <a:stretch>
            <a:fillRect/>
          </a:stretch>
        </p:blipFill>
        <p:spPr bwMode="auto">
          <a:xfrm>
            <a:off x="5355079" y="2861894"/>
            <a:ext cx="1487536" cy="1039048"/>
          </a:xfrm>
          <a:prstGeom prst="rect">
            <a:avLst/>
          </a:prstGeom>
          <a:noFill/>
          <a:ln w="9525">
            <a:noFill/>
            <a:miter lim="800000"/>
            <a:headEnd/>
            <a:tailEnd/>
          </a:ln>
        </p:spPr>
      </p:pic>
      <p:cxnSp>
        <p:nvCxnSpPr>
          <p:cNvPr id="14" name="Straight Connector 13"/>
          <p:cNvCxnSpPr/>
          <p:nvPr/>
        </p:nvCxnSpPr>
        <p:spPr>
          <a:xfrm>
            <a:off x="1507071" y="1343653"/>
            <a:ext cx="9183555" cy="0"/>
          </a:xfrm>
          <a:prstGeom prst="line">
            <a:avLst/>
          </a:prstGeom>
          <a:ln w="31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013795" y="2825556"/>
            <a:ext cx="3563062" cy="1143828"/>
          </a:xfrm>
          <a:prstGeom prst="rect">
            <a:avLst/>
          </a:prstGeom>
          <a:noFill/>
        </p:spPr>
        <p:txBody>
          <a:bodyPr wrap="square" rtlCol="0">
            <a:spAutoFit/>
          </a:bodyPr>
          <a:lstStyle/>
          <a:p>
            <a:r>
              <a:rPr lang="en-US" sz="2200" dirty="0"/>
              <a:t>1989: </a:t>
            </a:r>
            <a:r>
              <a:rPr lang="en-US" sz="2200" b="1" dirty="0"/>
              <a:t>Gene targeting </a:t>
            </a:r>
            <a:r>
              <a:rPr lang="en-US" sz="2200" dirty="0"/>
              <a:t>via </a:t>
            </a:r>
            <a:r>
              <a:rPr lang="en-US" sz="2200" dirty="0"/>
              <a:t>homologous recombination in mouse ES cells.</a:t>
            </a:r>
            <a:endParaRPr lang="en-US" sz="2200" dirty="0"/>
          </a:p>
        </p:txBody>
      </p:sp>
      <p:sp>
        <p:nvSpPr>
          <p:cNvPr id="21" name="Text Box 9"/>
          <p:cNvSpPr txBox="1">
            <a:spLocks noChangeArrowheads="1"/>
          </p:cNvSpPr>
          <p:nvPr/>
        </p:nvSpPr>
        <p:spPr bwMode="auto">
          <a:xfrm>
            <a:off x="2016684" y="3988677"/>
            <a:ext cx="7778375"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200" dirty="0">
                <a:solidFill>
                  <a:srgbClr val="A50000"/>
                </a:solidFill>
              </a:rPr>
              <a:t>A precise method to alter genes, but</a:t>
            </a:r>
            <a:r>
              <a:rPr lang="en-US" sz="2200" dirty="0">
                <a:solidFill>
                  <a:srgbClr val="A50000"/>
                </a:solidFill>
              </a:rPr>
              <a:t> </a:t>
            </a:r>
            <a:r>
              <a:rPr lang="en-US" sz="2200" dirty="0">
                <a:solidFill>
                  <a:srgbClr val="A50000"/>
                </a:solidFill>
              </a:rPr>
              <a:t>very inefficient, unsafe, and </a:t>
            </a:r>
            <a:r>
              <a:rPr lang="en-US" sz="2200">
                <a:solidFill>
                  <a:srgbClr val="A50000"/>
                </a:solidFill>
              </a:rPr>
              <a:t>not feasible in humans.</a:t>
            </a:r>
            <a:endParaRPr lang="en-US" sz="2200" dirty="0">
              <a:solidFill>
                <a:srgbClr val="A50000"/>
              </a:solidFill>
            </a:endParaRPr>
          </a:p>
        </p:txBody>
      </p:sp>
      <p:sp>
        <p:nvSpPr>
          <p:cNvPr id="7" name="TextBox 6"/>
          <p:cNvSpPr txBox="1"/>
          <p:nvPr/>
        </p:nvSpPr>
        <p:spPr>
          <a:xfrm>
            <a:off x="1568334" y="4961477"/>
            <a:ext cx="3884203" cy="769441"/>
          </a:xfrm>
          <a:prstGeom prst="rect">
            <a:avLst/>
          </a:prstGeom>
          <a:noFill/>
        </p:spPr>
        <p:txBody>
          <a:bodyPr wrap="square" rtlCol="0">
            <a:spAutoFit/>
          </a:bodyPr>
          <a:lstStyle/>
          <a:p>
            <a:r>
              <a:rPr lang="en-GB" sz="2200" dirty="0"/>
              <a:t>1997: Somatic </a:t>
            </a:r>
            <a:r>
              <a:rPr lang="en-GB" sz="2200" dirty="0"/>
              <a:t>cell nuclear transfer (</a:t>
            </a:r>
            <a:r>
              <a:rPr lang="en-GB" sz="2200" b="1" dirty="0"/>
              <a:t>SCNT</a:t>
            </a:r>
            <a:r>
              <a:rPr lang="en-GB" sz="2200" dirty="0"/>
              <a:t>) or “</a:t>
            </a:r>
            <a:r>
              <a:rPr lang="en-GB" sz="2200" b="1" dirty="0"/>
              <a:t>cloning</a:t>
            </a:r>
            <a:r>
              <a:rPr lang="en-GB" sz="2200" dirty="0"/>
              <a:t>”.</a:t>
            </a:r>
            <a:endParaRPr lang="en-US" sz="2200" dirty="0"/>
          </a:p>
        </p:txBody>
      </p:sp>
      <p:pic>
        <p:nvPicPr>
          <p:cNvPr id="23" name="Picture 2"/>
          <p:cNvPicPr>
            <a:picLocks noChangeAspect="1"/>
          </p:cNvPicPr>
          <p:nvPr/>
        </p:nvPicPr>
        <p:blipFill rotWithShape="1">
          <a:blip r:embed="rId10">
            <a:extLst>
              <a:ext uri="{28A0092B-C50C-407E-A947-70E740481C1C}">
                <a14:useLocalDpi xmlns:a14="http://schemas.microsoft.com/office/drawing/2010/main" val="0"/>
              </a:ext>
            </a:extLst>
          </a:blip>
          <a:srcRect b="8704"/>
          <a:stretch/>
        </p:blipFill>
        <p:spPr bwMode="auto">
          <a:xfrm>
            <a:off x="9283164" y="4842297"/>
            <a:ext cx="961498" cy="1176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l="17964" t="50291"/>
          <a:stretch/>
        </p:blipFill>
        <p:spPr bwMode="auto">
          <a:xfrm>
            <a:off x="5905871" y="5062919"/>
            <a:ext cx="3051862" cy="96804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l="6155" t="50291" r="81137" b="26546"/>
          <a:stretch/>
        </p:blipFill>
        <p:spPr bwMode="auto">
          <a:xfrm flipV="1">
            <a:off x="6366935" y="4859880"/>
            <a:ext cx="452733" cy="432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8" name="Straight Connector 27"/>
          <p:cNvCxnSpPr/>
          <p:nvPr/>
        </p:nvCxnSpPr>
        <p:spPr>
          <a:xfrm>
            <a:off x="1490138" y="4812480"/>
            <a:ext cx="9210987" cy="0"/>
          </a:xfrm>
          <a:prstGeom prst="line">
            <a:avLst/>
          </a:prstGeom>
          <a:ln w="31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5" name="Text Box 9"/>
          <p:cNvSpPr txBox="1">
            <a:spLocks noChangeArrowheads="1"/>
          </p:cNvSpPr>
          <p:nvPr/>
        </p:nvSpPr>
        <p:spPr bwMode="auto">
          <a:xfrm>
            <a:off x="1691340" y="5942250"/>
            <a:ext cx="8668165" cy="7802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200" dirty="0"/>
              <a:t>Genes can be altered in </a:t>
            </a:r>
            <a:r>
              <a:rPr lang="en-US" sz="2200"/>
              <a:t>the cells</a:t>
            </a:r>
            <a:r>
              <a:rPr lang="en-US" sz="2200" dirty="0"/>
              <a:t>, which can then be used to </a:t>
            </a:r>
            <a:r>
              <a:rPr lang="en-US" sz="2200"/>
              <a:t>derive cloned </a:t>
            </a:r>
            <a:r>
              <a:rPr lang="en-US" sz="2200" dirty="0"/>
              <a:t>animals. </a:t>
            </a:r>
            <a:r>
              <a:rPr lang="en-US" sz="2200" dirty="0">
                <a:solidFill>
                  <a:srgbClr val="A50000"/>
                </a:solidFill>
              </a:rPr>
              <a:t>But cloning methods are inefficient and very unsafe.</a:t>
            </a:r>
          </a:p>
        </p:txBody>
      </p:sp>
    </p:spTree>
    <p:extLst>
      <p:ext uri="{BB962C8B-B14F-4D97-AF65-F5344CB8AC3E}">
        <p14:creationId xmlns:p14="http://schemas.microsoft.com/office/powerpoint/2010/main" val="626907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1" grpId="0"/>
      <p:bldP spid="7"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6604" y="2459095"/>
            <a:ext cx="6050277" cy="1446550"/>
          </a:xfrm>
          <a:prstGeom prst="rect">
            <a:avLst/>
          </a:prstGeom>
          <a:noFill/>
        </p:spPr>
        <p:txBody>
          <a:bodyPr wrap="square" rtlCol="0">
            <a:spAutoFit/>
          </a:bodyPr>
          <a:lstStyle/>
          <a:p>
            <a:r>
              <a:rPr lang="en-US" sz="2200" dirty="0"/>
              <a:t>1994: Ralph </a:t>
            </a:r>
            <a:r>
              <a:rPr lang="en-US" sz="2200" dirty="0" err="1"/>
              <a:t>Brinster</a:t>
            </a:r>
            <a:r>
              <a:rPr lang="en-US" sz="2200" dirty="0"/>
              <a:t> developed methods to culture </a:t>
            </a:r>
            <a:r>
              <a:rPr lang="en-US" sz="2200" dirty="0" err="1"/>
              <a:t>spermatogonial</a:t>
            </a:r>
            <a:r>
              <a:rPr lang="en-US" sz="2200" dirty="0"/>
              <a:t> stem cells, genetically alter them, and then transplant them back into testes.</a:t>
            </a:r>
          </a:p>
        </p:txBody>
      </p:sp>
      <p:sp>
        <p:nvSpPr>
          <p:cNvPr id="3" name="TextBox 2"/>
          <p:cNvSpPr txBox="1"/>
          <p:nvPr/>
        </p:nvSpPr>
        <p:spPr>
          <a:xfrm>
            <a:off x="2031116" y="3987935"/>
            <a:ext cx="4456713" cy="769441"/>
          </a:xfrm>
          <a:prstGeom prst="rect">
            <a:avLst/>
          </a:prstGeom>
          <a:noFill/>
        </p:spPr>
        <p:txBody>
          <a:bodyPr wrap="square" rtlCol="0">
            <a:spAutoFit/>
          </a:bodyPr>
          <a:lstStyle/>
          <a:p>
            <a:r>
              <a:rPr lang="en-US" sz="2200" dirty="0"/>
              <a:t>2007: Generation of </a:t>
            </a:r>
            <a:r>
              <a:rPr lang="en-US" sz="2200" dirty="0"/>
              <a:t>genetically altered </a:t>
            </a:r>
            <a:r>
              <a:rPr lang="en-US" sz="2200" dirty="0"/>
              <a:t>rats by this route:</a:t>
            </a:r>
          </a:p>
        </p:txBody>
      </p:sp>
      <p:pic>
        <p:nvPicPr>
          <p:cNvPr id="6" name="Picture 5" descr="ra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248" y="3963481"/>
            <a:ext cx="3310167" cy="1554688"/>
          </a:xfrm>
          <a:prstGeom prst="rect">
            <a:avLst/>
          </a:prstGeom>
        </p:spPr>
      </p:pic>
      <p:sp>
        <p:nvSpPr>
          <p:cNvPr id="7" name="TextBox 6"/>
          <p:cNvSpPr txBox="1"/>
          <p:nvPr/>
        </p:nvSpPr>
        <p:spPr>
          <a:xfrm>
            <a:off x="1573914" y="26743"/>
            <a:ext cx="9094086" cy="492443"/>
          </a:xfrm>
          <a:prstGeom prst="rect">
            <a:avLst/>
          </a:prstGeom>
          <a:noFill/>
        </p:spPr>
        <p:txBody>
          <a:bodyPr wrap="square" rtlCol="0">
            <a:spAutoFit/>
          </a:bodyPr>
          <a:lstStyle/>
          <a:p>
            <a:r>
              <a:rPr lang="en-US" sz="2600" dirty="0" err="1"/>
              <a:t>Spermatogonial</a:t>
            </a:r>
            <a:r>
              <a:rPr lang="en-US" sz="2600" dirty="0"/>
              <a:t> stem cells as a route to altering the genome</a:t>
            </a:r>
            <a:endParaRPr lang="en-US" sz="2600" dirty="0"/>
          </a:p>
        </p:txBody>
      </p:sp>
      <p:sp>
        <p:nvSpPr>
          <p:cNvPr id="8" name="TextBox 7"/>
          <p:cNvSpPr txBox="1"/>
          <p:nvPr/>
        </p:nvSpPr>
        <p:spPr>
          <a:xfrm>
            <a:off x="1641648" y="6006955"/>
            <a:ext cx="8958619" cy="461665"/>
          </a:xfrm>
          <a:prstGeom prst="rect">
            <a:avLst/>
          </a:prstGeom>
          <a:noFill/>
          <a:ln>
            <a:solidFill>
              <a:srgbClr val="0000FF"/>
            </a:solidFill>
          </a:ln>
        </p:spPr>
        <p:txBody>
          <a:bodyPr wrap="square" rtlCol="0">
            <a:spAutoFit/>
          </a:bodyPr>
          <a:lstStyle/>
          <a:p>
            <a:pPr algn="ctr"/>
            <a:r>
              <a:rPr lang="en-US" sz="2400" dirty="0"/>
              <a:t>This might work in humans, but it has not yet been tried.</a:t>
            </a:r>
            <a:endParaRPr lang="en-US" sz="2400" dirty="0"/>
          </a:p>
        </p:txBody>
      </p:sp>
      <p:sp>
        <p:nvSpPr>
          <p:cNvPr id="4" name="TextBox 3"/>
          <p:cNvSpPr txBox="1"/>
          <p:nvPr/>
        </p:nvSpPr>
        <p:spPr>
          <a:xfrm>
            <a:off x="2035939" y="687966"/>
            <a:ext cx="5994393" cy="1107996"/>
          </a:xfrm>
          <a:prstGeom prst="rect">
            <a:avLst/>
          </a:prstGeom>
          <a:noFill/>
        </p:spPr>
        <p:txBody>
          <a:bodyPr wrap="square" rtlCol="0">
            <a:spAutoFit/>
          </a:bodyPr>
          <a:lstStyle/>
          <a:p>
            <a:r>
              <a:rPr lang="en-US" sz="2200" dirty="0"/>
              <a:t>The testis contains special stem cells that divide to make more of themselves and to cells that will give rise to sperm. </a:t>
            </a:r>
            <a:endParaRPr lang="en-US" sz="2200" dirty="0"/>
          </a:p>
        </p:txBody>
      </p:sp>
      <p:pic>
        <p:nvPicPr>
          <p:cNvPr id="10" name="Picture 9" descr="SSC-niche.jpg"/>
          <p:cNvPicPr>
            <a:picLocks noChangeAspect="1"/>
          </p:cNvPicPr>
          <p:nvPr/>
        </p:nvPicPr>
        <p:blipFill rotWithShape="1">
          <a:blip r:embed="rId4">
            <a:extLst>
              <a:ext uri="{28A0092B-C50C-407E-A947-70E740481C1C}">
                <a14:useLocalDpi xmlns:a14="http://schemas.microsoft.com/office/drawing/2010/main" val="0"/>
              </a:ext>
            </a:extLst>
          </a:blip>
          <a:srcRect b="13249"/>
          <a:stretch/>
        </p:blipFill>
        <p:spPr>
          <a:xfrm>
            <a:off x="7586135" y="519185"/>
            <a:ext cx="3010747" cy="1882074"/>
          </a:xfrm>
          <a:prstGeom prst="rect">
            <a:avLst/>
          </a:prstGeom>
        </p:spPr>
      </p:pic>
      <p:cxnSp>
        <p:nvCxnSpPr>
          <p:cNvPr id="11" name="Straight Connector 10"/>
          <p:cNvCxnSpPr/>
          <p:nvPr/>
        </p:nvCxnSpPr>
        <p:spPr>
          <a:xfrm>
            <a:off x="1540937" y="530863"/>
            <a:ext cx="9110400" cy="0"/>
          </a:xfrm>
          <a:prstGeom prst="line">
            <a:avLst/>
          </a:prstGeom>
          <a:ln w="3175"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7501464" y="880536"/>
            <a:ext cx="1168402" cy="1337733"/>
          </a:xfrm>
          <a:prstGeom prst="line">
            <a:avLst/>
          </a:prstGeom>
          <a:ln w="3175" cmpd="sng">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descr="SS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54" y="2354375"/>
            <a:ext cx="2535452" cy="1320719"/>
          </a:xfrm>
          <a:prstGeom prst="rect">
            <a:avLst/>
          </a:prstGeom>
        </p:spPr>
      </p:pic>
      <p:sp>
        <p:nvSpPr>
          <p:cNvPr id="5" name="TextBox 4"/>
          <p:cNvSpPr txBox="1"/>
          <p:nvPr/>
        </p:nvSpPr>
        <p:spPr>
          <a:xfrm>
            <a:off x="1988146" y="4930849"/>
            <a:ext cx="3424806" cy="769441"/>
          </a:xfrm>
          <a:prstGeom prst="rect">
            <a:avLst/>
          </a:prstGeom>
          <a:noFill/>
        </p:spPr>
        <p:txBody>
          <a:bodyPr wrap="square" rtlCol="0">
            <a:spAutoFit/>
          </a:bodyPr>
          <a:lstStyle/>
          <a:p>
            <a:r>
              <a:rPr lang="en-US" sz="2200" dirty="0"/>
              <a:t>It has also been shown to work in macaques</a:t>
            </a:r>
            <a:endParaRPr lang="en-US" sz="2200" dirty="0"/>
          </a:p>
        </p:txBody>
      </p:sp>
    </p:spTree>
    <p:extLst>
      <p:ext uri="{BB962C8B-B14F-4D97-AF65-F5344CB8AC3E}">
        <p14:creationId xmlns:p14="http://schemas.microsoft.com/office/powerpoint/2010/main" val="1217843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reeform 2"/>
          <p:cNvSpPr>
            <a:spLocks/>
          </p:cNvSpPr>
          <p:nvPr/>
        </p:nvSpPr>
        <p:spPr bwMode="auto">
          <a:xfrm>
            <a:off x="2590800" y="6015569"/>
            <a:ext cx="1193800" cy="647700"/>
          </a:xfrm>
          <a:custGeom>
            <a:avLst/>
            <a:gdLst/>
            <a:ahLst/>
            <a:cxnLst>
              <a:cxn ang="0">
                <a:pos x="64" y="408"/>
              </a:cxn>
              <a:cxn ang="0">
                <a:pos x="160" y="312"/>
              </a:cxn>
              <a:cxn ang="0">
                <a:pos x="64" y="312"/>
              </a:cxn>
              <a:cxn ang="0">
                <a:pos x="16" y="312"/>
              </a:cxn>
              <a:cxn ang="0">
                <a:pos x="160" y="216"/>
              </a:cxn>
              <a:cxn ang="0">
                <a:pos x="448" y="216"/>
              </a:cxn>
              <a:cxn ang="0">
                <a:pos x="736" y="168"/>
              </a:cxn>
              <a:cxn ang="0">
                <a:pos x="544" y="120"/>
              </a:cxn>
              <a:cxn ang="0">
                <a:pos x="496" y="72"/>
              </a:cxn>
              <a:cxn ang="0">
                <a:pos x="208" y="24"/>
              </a:cxn>
              <a:cxn ang="0">
                <a:pos x="160" y="216"/>
              </a:cxn>
              <a:cxn ang="0">
                <a:pos x="208" y="216"/>
              </a:cxn>
            </a:cxnLst>
            <a:rect l="0" t="0" r="r" b="b"/>
            <a:pathLst>
              <a:path w="752" h="408">
                <a:moveTo>
                  <a:pt x="64" y="408"/>
                </a:moveTo>
                <a:cubicBezTo>
                  <a:pt x="112" y="368"/>
                  <a:pt x="160" y="328"/>
                  <a:pt x="160" y="312"/>
                </a:cubicBezTo>
                <a:cubicBezTo>
                  <a:pt x="160" y="296"/>
                  <a:pt x="88" y="312"/>
                  <a:pt x="64" y="312"/>
                </a:cubicBezTo>
                <a:cubicBezTo>
                  <a:pt x="40" y="312"/>
                  <a:pt x="0" y="328"/>
                  <a:pt x="16" y="312"/>
                </a:cubicBezTo>
                <a:cubicBezTo>
                  <a:pt x="32" y="296"/>
                  <a:pt x="88" y="232"/>
                  <a:pt x="160" y="216"/>
                </a:cubicBezTo>
                <a:cubicBezTo>
                  <a:pt x="232" y="200"/>
                  <a:pt x="352" y="224"/>
                  <a:pt x="448" y="216"/>
                </a:cubicBezTo>
                <a:cubicBezTo>
                  <a:pt x="544" y="208"/>
                  <a:pt x="720" y="184"/>
                  <a:pt x="736" y="168"/>
                </a:cubicBezTo>
                <a:cubicBezTo>
                  <a:pt x="752" y="152"/>
                  <a:pt x="584" y="136"/>
                  <a:pt x="544" y="120"/>
                </a:cubicBezTo>
                <a:cubicBezTo>
                  <a:pt x="504" y="104"/>
                  <a:pt x="552" y="88"/>
                  <a:pt x="496" y="72"/>
                </a:cubicBezTo>
                <a:cubicBezTo>
                  <a:pt x="440" y="56"/>
                  <a:pt x="264" y="0"/>
                  <a:pt x="208" y="24"/>
                </a:cubicBezTo>
                <a:cubicBezTo>
                  <a:pt x="152" y="48"/>
                  <a:pt x="160" y="184"/>
                  <a:pt x="160" y="216"/>
                </a:cubicBezTo>
                <a:cubicBezTo>
                  <a:pt x="160" y="248"/>
                  <a:pt x="184" y="232"/>
                  <a:pt x="208" y="216"/>
                </a:cubicBezTo>
              </a:path>
            </a:pathLst>
          </a:custGeom>
          <a:solidFill>
            <a:srgbClr val="B4EAFF"/>
          </a:solidFill>
          <a:ln w="19050" cmpd="sng">
            <a:solidFill>
              <a:schemeClr val="tx1"/>
            </a:solidFill>
            <a:round/>
            <a:headEnd/>
            <a:tailEnd/>
          </a:ln>
        </p:spPr>
        <p:txBody>
          <a:bodyPr wrap="none" anchor="ctr">
            <a:prstTxWarp prst="textNoShape">
              <a:avLst/>
            </a:prstTxWarp>
          </a:bodyPr>
          <a:lstStyle/>
          <a:p>
            <a:endParaRPr lang="en-US"/>
          </a:p>
        </p:txBody>
      </p:sp>
      <p:sp>
        <p:nvSpPr>
          <p:cNvPr id="67587" name="Freeform 3"/>
          <p:cNvSpPr>
            <a:spLocks/>
          </p:cNvSpPr>
          <p:nvPr/>
        </p:nvSpPr>
        <p:spPr bwMode="auto">
          <a:xfrm>
            <a:off x="3352800" y="6206069"/>
            <a:ext cx="152400" cy="77788"/>
          </a:xfrm>
          <a:custGeom>
            <a:avLst/>
            <a:gdLst/>
            <a:ahLst/>
            <a:cxnLst>
              <a:cxn ang="0">
                <a:pos x="0" y="0"/>
              </a:cxn>
              <a:cxn ang="0">
                <a:pos x="48" y="0"/>
              </a:cxn>
              <a:cxn ang="0">
                <a:pos x="0" y="0"/>
              </a:cxn>
            </a:cxnLst>
            <a:rect l="0" t="0" r="r" b="b"/>
            <a:pathLst>
              <a:path w="48" h="1">
                <a:moveTo>
                  <a:pt x="0" y="0"/>
                </a:moveTo>
                <a:cubicBezTo>
                  <a:pt x="0" y="0"/>
                  <a:pt x="48" y="0"/>
                  <a:pt x="48" y="0"/>
                </a:cubicBezTo>
                <a:cubicBezTo>
                  <a:pt x="48" y="0"/>
                  <a:pt x="0" y="0"/>
                  <a:pt x="0" y="0"/>
                </a:cubicBezTo>
                <a:close/>
              </a:path>
            </a:pathLst>
          </a:custGeom>
          <a:solidFill>
            <a:srgbClr val="B4EAFF"/>
          </a:solidFill>
          <a:ln w="9525">
            <a:solidFill>
              <a:schemeClr val="tx1"/>
            </a:solidFill>
            <a:round/>
            <a:headEnd/>
            <a:tailEnd/>
          </a:ln>
        </p:spPr>
        <p:txBody>
          <a:bodyPr wrap="none" anchor="ctr">
            <a:prstTxWarp prst="textNoShape">
              <a:avLst/>
            </a:prstTxWarp>
          </a:bodyPr>
          <a:lstStyle/>
          <a:p>
            <a:endParaRPr lang="en-US"/>
          </a:p>
        </p:txBody>
      </p:sp>
      <p:sp>
        <p:nvSpPr>
          <p:cNvPr id="67588" name="Oval 4">
            <a:hlinkClick r:id="rId3" action="ppaction://hlinkpres?slideindex=70&amp;slidetitle=Slide 70"/>
          </p:cNvPr>
          <p:cNvSpPr>
            <a:spLocks noChangeArrowheads="1"/>
          </p:cNvSpPr>
          <p:nvPr/>
        </p:nvSpPr>
        <p:spPr bwMode="auto">
          <a:xfrm>
            <a:off x="3352800" y="6206069"/>
            <a:ext cx="76200" cy="76200"/>
          </a:xfrm>
          <a:prstGeom prst="ellipse">
            <a:avLst/>
          </a:prstGeom>
          <a:solidFill>
            <a:srgbClr val="B4EAFF"/>
          </a:solidFill>
          <a:ln w="9525">
            <a:solidFill>
              <a:schemeClr val="tx1"/>
            </a:solidFill>
            <a:round/>
            <a:headEnd/>
            <a:tailEnd/>
          </a:ln>
        </p:spPr>
        <p:txBody>
          <a:bodyPr wrap="none" anchor="ctr">
            <a:prstTxWarp prst="textNoShape">
              <a:avLst/>
            </a:prstTxWarp>
          </a:bodyPr>
          <a:lstStyle/>
          <a:p>
            <a:endParaRPr lang="en-US"/>
          </a:p>
        </p:txBody>
      </p:sp>
      <p:sp>
        <p:nvSpPr>
          <p:cNvPr id="67589" name="Line 5"/>
          <p:cNvSpPr>
            <a:spLocks noChangeShapeType="1"/>
          </p:cNvSpPr>
          <p:nvPr/>
        </p:nvSpPr>
        <p:spPr bwMode="auto">
          <a:xfrm>
            <a:off x="3352800" y="6358469"/>
            <a:ext cx="1524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0" name="Line 6"/>
          <p:cNvSpPr>
            <a:spLocks noChangeShapeType="1"/>
          </p:cNvSpPr>
          <p:nvPr/>
        </p:nvSpPr>
        <p:spPr bwMode="auto">
          <a:xfrm>
            <a:off x="2895600" y="6358469"/>
            <a:ext cx="2286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1" name="Freeform 7"/>
          <p:cNvSpPr>
            <a:spLocks/>
          </p:cNvSpPr>
          <p:nvPr/>
        </p:nvSpPr>
        <p:spPr bwMode="auto">
          <a:xfrm>
            <a:off x="3263900" y="5977469"/>
            <a:ext cx="165100" cy="165100"/>
          </a:xfrm>
          <a:custGeom>
            <a:avLst/>
            <a:gdLst/>
            <a:ahLst/>
            <a:cxnLst>
              <a:cxn ang="0">
                <a:pos x="56" y="96"/>
              </a:cxn>
              <a:cxn ang="0">
                <a:pos x="104" y="48"/>
              </a:cxn>
              <a:cxn ang="0">
                <a:pos x="56" y="0"/>
              </a:cxn>
              <a:cxn ang="0">
                <a:pos x="8" y="48"/>
              </a:cxn>
              <a:cxn ang="0">
                <a:pos x="8" y="96"/>
              </a:cxn>
              <a:cxn ang="0">
                <a:pos x="56" y="96"/>
              </a:cxn>
            </a:cxnLst>
            <a:rect l="0" t="0" r="r" b="b"/>
            <a:pathLst>
              <a:path w="104" h="104">
                <a:moveTo>
                  <a:pt x="56" y="96"/>
                </a:moveTo>
                <a:cubicBezTo>
                  <a:pt x="72" y="88"/>
                  <a:pt x="104" y="64"/>
                  <a:pt x="104" y="48"/>
                </a:cubicBezTo>
                <a:cubicBezTo>
                  <a:pt x="104" y="32"/>
                  <a:pt x="72" y="0"/>
                  <a:pt x="56" y="0"/>
                </a:cubicBezTo>
                <a:cubicBezTo>
                  <a:pt x="40" y="0"/>
                  <a:pt x="16" y="32"/>
                  <a:pt x="8" y="48"/>
                </a:cubicBezTo>
                <a:cubicBezTo>
                  <a:pt x="0" y="64"/>
                  <a:pt x="0" y="88"/>
                  <a:pt x="8" y="96"/>
                </a:cubicBezTo>
                <a:cubicBezTo>
                  <a:pt x="16" y="104"/>
                  <a:pt x="40" y="104"/>
                  <a:pt x="56" y="96"/>
                </a:cubicBezTo>
                <a:close/>
              </a:path>
            </a:pathLst>
          </a:custGeom>
          <a:solidFill>
            <a:srgbClr val="B4EAFF"/>
          </a:solidFill>
          <a:ln w="9525">
            <a:solidFill>
              <a:schemeClr val="tx1"/>
            </a:solidFill>
            <a:round/>
            <a:headEnd/>
            <a:tailEnd/>
          </a:ln>
        </p:spPr>
        <p:txBody>
          <a:bodyPr wrap="none" anchor="ctr">
            <a:prstTxWarp prst="textNoShape">
              <a:avLst/>
            </a:prstTxWarp>
          </a:bodyPr>
          <a:lstStyle/>
          <a:p>
            <a:endParaRPr lang="en-US"/>
          </a:p>
        </p:txBody>
      </p:sp>
      <p:sp>
        <p:nvSpPr>
          <p:cNvPr id="67592" name="Freeform 8"/>
          <p:cNvSpPr>
            <a:spLocks/>
          </p:cNvSpPr>
          <p:nvPr/>
        </p:nvSpPr>
        <p:spPr bwMode="auto">
          <a:xfrm>
            <a:off x="3200400" y="6040969"/>
            <a:ext cx="165100" cy="165100"/>
          </a:xfrm>
          <a:custGeom>
            <a:avLst/>
            <a:gdLst/>
            <a:ahLst/>
            <a:cxnLst>
              <a:cxn ang="0">
                <a:pos x="56" y="96"/>
              </a:cxn>
              <a:cxn ang="0">
                <a:pos x="104" y="48"/>
              </a:cxn>
              <a:cxn ang="0">
                <a:pos x="56" y="0"/>
              </a:cxn>
              <a:cxn ang="0">
                <a:pos x="8" y="48"/>
              </a:cxn>
              <a:cxn ang="0">
                <a:pos x="8" y="96"/>
              </a:cxn>
              <a:cxn ang="0">
                <a:pos x="56" y="96"/>
              </a:cxn>
            </a:cxnLst>
            <a:rect l="0" t="0" r="r" b="b"/>
            <a:pathLst>
              <a:path w="104" h="104">
                <a:moveTo>
                  <a:pt x="56" y="96"/>
                </a:moveTo>
                <a:cubicBezTo>
                  <a:pt x="72" y="88"/>
                  <a:pt x="104" y="64"/>
                  <a:pt x="104" y="48"/>
                </a:cubicBezTo>
                <a:cubicBezTo>
                  <a:pt x="104" y="32"/>
                  <a:pt x="72" y="0"/>
                  <a:pt x="56" y="0"/>
                </a:cubicBezTo>
                <a:cubicBezTo>
                  <a:pt x="40" y="0"/>
                  <a:pt x="16" y="32"/>
                  <a:pt x="8" y="48"/>
                </a:cubicBezTo>
                <a:cubicBezTo>
                  <a:pt x="0" y="64"/>
                  <a:pt x="0" y="88"/>
                  <a:pt x="8" y="96"/>
                </a:cubicBezTo>
                <a:cubicBezTo>
                  <a:pt x="16" y="104"/>
                  <a:pt x="40" y="104"/>
                  <a:pt x="56" y="96"/>
                </a:cubicBezTo>
                <a:close/>
              </a:path>
            </a:pathLst>
          </a:custGeom>
          <a:solidFill>
            <a:srgbClr val="B4EAFF"/>
          </a:solidFill>
          <a:ln w="12700" cmpd="sng">
            <a:solidFill>
              <a:schemeClr val="tx1"/>
            </a:solidFill>
            <a:round/>
            <a:headEnd/>
            <a:tailEnd/>
          </a:ln>
        </p:spPr>
        <p:txBody>
          <a:bodyPr wrap="none" anchor="ctr">
            <a:prstTxWarp prst="textNoShape">
              <a:avLst/>
            </a:prstTxWarp>
          </a:bodyPr>
          <a:lstStyle/>
          <a:p>
            <a:endParaRPr lang="en-US"/>
          </a:p>
        </p:txBody>
      </p:sp>
      <p:sp>
        <p:nvSpPr>
          <p:cNvPr id="67593" name="Line 9"/>
          <p:cNvSpPr>
            <a:spLocks noChangeShapeType="1"/>
          </p:cNvSpPr>
          <p:nvPr/>
        </p:nvSpPr>
        <p:spPr bwMode="auto">
          <a:xfrm>
            <a:off x="3048000" y="6358469"/>
            <a:ext cx="1524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4" name="Line 10"/>
          <p:cNvSpPr>
            <a:spLocks noChangeShapeType="1"/>
          </p:cNvSpPr>
          <p:nvPr/>
        </p:nvSpPr>
        <p:spPr bwMode="auto">
          <a:xfrm>
            <a:off x="3276600" y="6358469"/>
            <a:ext cx="1524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5" name="Line 11"/>
          <p:cNvSpPr>
            <a:spLocks noChangeShapeType="1"/>
          </p:cNvSpPr>
          <p:nvPr/>
        </p:nvSpPr>
        <p:spPr bwMode="auto">
          <a:xfrm>
            <a:off x="3505200" y="6282269"/>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6" name="Line 12"/>
          <p:cNvSpPr>
            <a:spLocks noChangeShapeType="1"/>
          </p:cNvSpPr>
          <p:nvPr/>
        </p:nvSpPr>
        <p:spPr bwMode="auto">
          <a:xfrm>
            <a:off x="3581400" y="6282269"/>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7" name="Line 13"/>
          <p:cNvSpPr>
            <a:spLocks noChangeShapeType="1"/>
          </p:cNvSpPr>
          <p:nvPr/>
        </p:nvSpPr>
        <p:spPr bwMode="auto">
          <a:xfrm>
            <a:off x="3552825" y="6282269"/>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598" name="Freeform 14"/>
          <p:cNvSpPr>
            <a:spLocks/>
          </p:cNvSpPr>
          <p:nvPr/>
        </p:nvSpPr>
        <p:spPr bwMode="auto">
          <a:xfrm>
            <a:off x="3238500" y="5278969"/>
            <a:ext cx="1587500" cy="406400"/>
          </a:xfrm>
          <a:custGeom>
            <a:avLst/>
            <a:gdLst/>
            <a:ahLst/>
            <a:cxnLst>
              <a:cxn ang="0">
                <a:pos x="24" y="152"/>
              </a:cxn>
              <a:cxn ang="0">
                <a:pos x="72" y="56"/>
              </a:cxn>
              <a:cxn ang="0">
                <a:pos x="216" y="8"/>
              </a:cxn>
              <a:cxn ang="0">
                <a:pos x="360" y="8"/>
              </a:cxn>
              <a:cxn ang="0">
                <a:pos x="696" y="56"/>
              </a:cxn>
              <a:cxn ang="0">
                <a:pos x="744" y="56"/>
              </a:cxn>
              <a:cxn ang="0">
                <a:pos x="792" y="56"/>
              </a:cxn>
              <a:cxn ang="0">
                <a:pos x="936" y="104"/>
              </a:cxn>
              <a:cxn ang="0">
                <a:pos x="984" y="152"/>
              </a:cxn>
              <a:cxn ang="0">
                <a:pos x="840" y="200"/>
              </a:cxn>
              <a:cxn ang="0">
                <a:pos x="744" y="200"/>
              </a:cxn>
              <a:cxn ang="0">
                <a:pos x="552" y="248"/>
              </a:cxn>
              <a:cxn ang="0">
                <a:pos x="456" y="248"/>
              </a:cxn>
              <a:cxn ang="0">
                <a:pos x="312" y="248"/>
              </a:cxn>
              <a:cxn ang="0">
                <a:pos x="216" y="248"/>
              </a:cxn>
              <a:cxn ang="0">
                <a:pos x="168" y="248"/>
              </a:cxn>
              <a:cxn ang="0">
                <a:pos x="24" y="200"/>
              </a:cxn>
              <a:cxn ang="0">
                <a:pos x="24" y="152"/>
              </a:cxn>
            </a:cxnLst>
            <a:rect l="0" t="0" r="r" b="b"/>
            <a:pathLst>
              <a:path w="1000" h="256">
                <a:moveTo>
                  <a:pt x="24" y="152"/>
                </a:moveTo>
                <a:cubicBezTo>
                  <a:pt x="32" y="128"/>
                  <a:pt x="40" y="80"/>
                  <a:pt x="72" y="56"/>
                </a:cubicBezTo>
                <a:cubicBezTo>
                  <a:pt x="104" y="32"/>
                  <a:pt x="168" y="16"/>
                  <a:pt x="216" y="8"/>
                </a:cubicBezTo>
                <a:cubicBezTo>
                  <a:pt x="264" y="0"/>
                  <a:pt x="280" y="0"/>
                  <a:pt x="360" y="8"/>
                </a:cubicBezTo>
                <a:cubicBezTo>
                  <a:pt x="440" y="16"/>
                  <a:pt x="632" y="48"/>
                  <a:pt x="696" y="56"/>
                </a:cubicBezTo>
                <a:cubicBezTo>
                  <a:pt x="760" y="64"/>
                  <a:pt x="728" y="56"/>
                  <a:pt x="744" y="56"/>
                </a:cubicBezTo>
                <a:cubicBezTo>
                  <a:pt x="760" y="56"/>
                  <a:pt x="760" y="48"/>
                  <a:pt x="792" y="56"/>
                </a:cubicBezTo>
                <a:cubicBezTo>
                  <a:pt x="824" y="64"/>
                  <a:pt x="904" y="88"/>
                  <a:pt x="936" y="104"/>
                </a:cubicBezTo>
                <a:cubicBezTo>
                  <a:pt x="968" y="120"/>
                  <a:pt x="1000" y="136"/>
                  <a:pt x="984" y="152"/>
                </a:cubicBezTo>
                <a:cubicBezTo>
                  <a:pt x="968" y="168"/>
                  <a:pt x="880" y="192"/>
                  <a:pt x="840" y="200"/>
                </a:cubicBezTo>
                <a:cubicBezTo>
                  <a:pt x="800" y="208"/>
                  <a:pt x="792" y="192"/>
                  <a:pt x="744" y="200"/>
                </a:cubicBezTo>
                <a:cubicBezTo>
                  <a:pt x="696" y="208"/>
                  <a:pt x="600" y="240"/>
                  <a:pt x="552" y="248"/>
                </a:cubicBezTo>
                <a:cubicBezTo>
                  <a:pt x="504" y="256"/>
                  <a:pt x="496" y="248"/>
                  <a:pt x="456" y="248"/>
                </a:cubicBezTo>
                <a:cubicBezTo>
                  <a:pt x="416" y="248"/>
                  <a:pt x="352" y="248"/>
                  <a:pt x="312" y="248"/>
                </a:cubicBezTo>
                <a:cubicBezTo>
                  <a:pt x="272" y="248"/>
                  <a:pt x="240" y="248"/>
                  <a:pt x="216" y="248"/>
                </a:cubicBezTo>
                <a:cubicBezTo>
                  <a:pt x="192" y="248"/>
                  <a:pt x="200" y="256"/>
                  <a:pt x="168" y="248"/>
                </a:cubicBezTo>
                <a:cubicBezTo>
                  <a:pt x="136" y="240"/>
                  <a:pt x="48" y="216"/>
                  <a:pt x="24" y="200"/>
                </a:cubicBezTo>
                <a:cubicBezTo>
                  <a:pt x="0" y="184"/>
                  <a:pt x="16" y="176"/>
                  <a:pt x="24" y="152"/>
                </a:cubicBezTo>
                <a:close/>
              </a:path>
            </a:pathLst>
          </a:custGeom>
          <a:noFill/>
          <a:ln w="19050" cmpd="sng">
            <a:solidFill>
              <a:schemeClr val="tx1"/>
            </a:solidFill>
            <a:round/>
            <a:headEnd/>
            <a:tailEnd/>
          </a:ln>
        </p:spPr>
        <p:txBody>
          <a:bodyPr wrap="none" anchor="ctr">
            <a:prstTxWarp prst="textNoShape">
              <a:avLst/>
            </a:prstTxWarp>
          </a:bodyPr>
          <a:lstStyle/>
          <a:p>
            <a:endParaRPr lang="en-US"/>
          </a:p>
        </p:txBody>
      </p:sp>
      <p:sp>
        <p:nvSpPr>
          <p:cNvPr id="67599" name="Freeform 15"/>
          <p:cNvSpPr>
            <a:spLocks/>
          </p:cNvSpPr>
          <p:nvPr/>
        </p:nvSpPr>
        <p:spPr bwMode="auto">
          <a:xfrm>
            <a:off x="3429000" y="5520269"/>
            <a:ext cx="406400" cy="241300"/>
          </a:xfrm>
          <a:custGeom>
            <a:avLst/>
            <a:gdLst/>
            <a:ahLst/>
            <a:cxnLst>
              <a:cxn ang="0">
                <a:pos x="96" y="0"/>
              </a:cxn>
              <a:cxn ang="0">
                <a:pos x="144" y="48"/>
              </a:cxn>
              <a:cxn ang="0">
                <a:pos x="96" y="96"/>
              </a:cxn>
              <a:cxn ang="0">
                <a:pos x="240" y="144"/>
              </a:cxn>
              <a:cxn ang="0">
                <a:pos x="192" y="144"/>
              </a:cxn>
              <a:cxn ang="0">
                <a:pos x="48" y="96"/>
              </a:cxn>
              <a:cxn ang="0">
                <a:pos x="0" y="96"/>
              </a:cxn>
              <a:cxn ang="0">
                <a:pos x="48" y="96"/>
              </a:cxn>
            </a:cxnLst>
            <a:rect l="0" t="0" r="r" b="b"/>
            <a:pathLst>
              <a:path w="256" h="152">
                <a:moveTo>
                  <a:pt x="96" y="0"/>
                </a:moveTo>
                <a:cubicBezTo>
                  <a:pt x="120" y="16"/>
                  <a:pt x="144" y="32"/>
                  <a:pt x="144" y="48"/>
                </a:cubicBezTo>
                <a:cubicBezTo>
                  <a:pt x="144" y="64"/>
                  <a:pt x="80" y="80"/>
                  <a:pt x="96" y="96"/>
                </a:cubicBezTo>
                <a:cubicBezTo>
                  <a:pt x="112" y="112"/>
                  <a:pt x="224" y="136"/>
                  <a:pt x="240" y="144"/>
                </a:cubicBezTo>
                <a:cubicBezTo>
                  <a:pt x="256" y="152"/>
                  <a:pt x="224" y="152"/>
                  <a:pt x="192" y="144"/>
                </a:cubicBezTo>
                <a:cubicBezTo>
                  <a:pt x="160" y="136"/>
                  <a:pt x="80" y="104"/>
                  <a:pt x="48" y="96"/>
                </a:cubicBezTo>
                <a:cubicBezTo>
                  <a:pt x="16" y="88"/>
                  <a:pt x="0" y="96"/>
                  <a:pt x="0" y="96"/>
                </a:cubicBezTo>
                <a:cubicBezTo>
                  <a:pt x="0" y="96"/>
                  <a:pt x="24" y="96"/>
                  <a:pt x="48" y="96"/>
                </a:cubicBezTo>
              </a:path>
            </a:pathLst>
          </a:custGeom>
          <a:noFill/>
          <a:ln w="12700" cmpd="sng">
            <a:solidFill>
              <a:schemeClr val="tx1"/>
            </a:solidFill>
            <a:round/>
            <a:headEnd/>
            <a:tailEnd/>
          </a:ln>
        </p:spPr>
        <p:txBody>
          <a:bodyPr wrap="none" anchor="ctr">
            <a:prstTxWarp prst="textNoShape">
              <a:avLst/>
            </a:prstTxWarp>
          </a:bodyPr>
          <a:lstStyle/>
          <a:p>
            <a:endParaRPr lang="en-US"/>
          </a:p>
        </p:txBody>
      </p:sp>
      <p:sp>
        <p:nvSpPr>
          <p:cNvPr id="67600" name="Freeform 16"/>
          <p:cNvSpPr>
            <a:spLocks/>
          </p:cNvSpPr>
          <p:nvPr/>
        </p:nvSpPr>
        <p:spPr bwMode="auto">
          <a:xfrm>
            <a:off x="4089400" y="5520269"/>
            <a:ext cx="177800" cy="228600"/>
          </a:xfrm>
          <a:custGeom>
            <a:avLst/>
            <a:gdLst/>
            <a:ahLst/>
            <a:cxnLst>
              <a:cxn ang="0">
                <a:pos x="16" y="0"/>
              </a:cxn>
              <a:cxn ang="0">
                <a:pos x="16" y="96"/>
              </a:cxn>
              <a:cxn ang="0">
                <a:pos x="112" y="144"/>
              </a:cxn>
            </a:cxnLst>
            <a:rect l="0" t="0" r="r" b="b"/>
            <a:pathLst>
              <a:path w="112" h="144">
                <a:moveTo>
                  <a:pt x="16" y="0"/>
                </a:moveTo>
                <a:cubicBezTo>
                  <a:pt x="8" y="36"/>
                  <a:pt x="0" y="72"/>
                  <a:pt x="16" y="96"/>
                </a:cubicBezTo>
                <a:cubicBezTo>
                  <a:pt x="32" y="120"/>
                  <a:pt x="96" y="136"/>
                  <a:pt x="112" y="144"/>
                </a:cubicBezTo>
              </a:path>
            </a:pathLst>
          </a:custGeom>
          <a:noFill/>
          <a:ln w="12700" cmpd="sng">
            <a:solidFill>
              <a:schemeClr val="tx1"/>
            </a:solidFill>
            <a:round/>
            <a:headEnd/>
            <a:tailEnd/>
          </a:ln>
        </p:spPr>
        <p:txBody>
          <a:bodyPr wrap="none" anchor="ctr">
            <a:prstTxWarp prst="textNoShape">
              <a:avLst/>
            </a:prstTxWarp>
          </a:bodyPr>
          <a:lstStyle/>
          <a:p>
            <a:endParaRPr lang="en-US"/>
          </a:p>
        </p:txBody>
      </p:sp>
      <p:sp>
        <p:nvSpPr>
          <p:cNvPr id="67601" name="Freeform 17"/>
          <p:cNvSpPr>
            <a:spLocks/>
          </p:cNvSpPr>
          <p:nvPr/>
        </p:nvSpPr>
        <p:spPr bwMode="auto">
          <a:xfrm>
            <a:off x="4148138" y="5520269"/>
            <a:ext cx="177800" cy="228600"/>
          </a:xfrm>
          <a:custGeom>
            <a:avLst/>
            <a:gdLst/>
            <a:ahLst/>
            <a:cxnLst>
              <a:cxn ang="0">
                <a:pos x="16" y="0"/>
              </a:cxn>
              <a:cxn ang="0">
                <a:pos x="16" y="96"/>
              </a:cxn>
              <a:cxn ang="0">
                <a:pos x="112" y="144"/>
              </a:cxn>
            </a:cxnLst>
            <a:rect l="0" t="0" r="r" b="b"/>
            <a:pathLst>
              <a:path w="112" h="144">
                <a:moveTo>
                  <a:pt x="16" y="0"/>
                </a:moveTo>
                <a:cubicBezTo>
                  <a:pt x="8" y="36"/>
                  <a:pt x="0" y="72"/>
                  <a:pt x="16" y="96"/>
                </a:cubicBezTo>
                <a:cubicBezTo>
                  <a:pt x="32" y="120"/>
                  <a:pt x="96" y="136"/>
                  <a:pt x="112" y="144"/>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67602" name="Line 18"/>
          <p:cNvSpPr>
            <a:spLocks noChangeShapeType="1"/>
          </p:cNvSpPr>
          <p:nvPr/>
        </p:nvSpPr>
        <p:spPr bwMode="auto">
          <a:xfrm>
            <a:off x="4267200" y="5748869"/>
            <a:ext cx="76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03" name="Oval 19"/>
          <p:cNvSpPr>
            <a:spLocks noChangeArrowheads="1"/>
          </p:cNvSpPr>
          <p:nvPr/>
        </p:nvSpPr>
        <p:spPr bwMode="auto">
          <a:xfrm>
            <a:off x="4419600" y="5215469"/>
            <a:ext cx="152400" cy="228600"/>
          </a:xfrm>
          <a:prstGeom prst="ellipse">
            <a:avLst/>
          </a:prstGeom>
          <a:solidFill>
            <a:srgbClr val="D8D8D8"/>
          </a:solidFill>
          <a:ln w="12700">
            <a:solidFill>
              <a:schemeClr val="tx1"/>
            </a:solidFill>
            <a:round/>
            <a:headEnd/>
            <a:tailEnd/>
          </a:ln>
        </p:spPr>
        <p:txBody>
          <a:bodyPr wrap="none" anchor="ctr">
            <a:prstTxWarp prst="textNoShape">
              <a:avLst/>
            </a:prstTxWarp>
          </a:bodyPr>
          <a:lstStyle/>
          <a:p>
            <a:endParaRPr lang="en-US"/>
          </a:p>
        </p:txBody>
      </p:sp>
      <p:sp>
        <p:nvSpPr>
          <p:cNvPr id="67604" name="Oval 20">
            <a:hlinkClick r:id="rId3" action="ppaction://hlinkpres?slideindex=70&amp;slidetitle=Slide 70"/>
          </p:cNvPr>
          <p:cNvSpPr>
            <a:spLocks noChangeArrowheads="1"/>
          </p:cNvSpPr>
          <p:nvPr/>
        </p:nvSpPr>
        <p:spPr bwMode="auto">
          <a:xfrm>
            <a:off x="4572000" y="5418669"/>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05" name="Line 21"/>
          <p:cNvSpPr>
            <a:spLocks noChangeShapeType="1"/>
          </p:cNvSpPr>
          <p:nvPr/>
        </p:nvSpPr>
        <p:spPr bwMode="auto">
          <a:xfrm>
            <a:off x="4648200" y="5520269"/>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06" name="Line 22"/>
          <p:cNvSpPr>
            <a:spLocks noChangeShapeType="1"/>
          </p:cNvSpPr>
          <p:nvPr/>
        </p:nvSpPr>
        <p:spPr bwMode="auto">
          <a:xfrm>
            <a:off x="4724400" y="5520269"/>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07" name="Freeform 23"/>
          <p:cNvSpPr>
            <a:spLocks/>
          </p:cNvSpPr>
          <p:nvPr/>
        </p:nvSpPr>
        <p:spPr bwMode="auto">
          <a:xfrm>
            <a:off x="1930402" y="2489204"/>
            <a:ext cx="1041400" cy="330200"/>
          </a:xfrm>
          <a:custGeom>
            <a:avLst/>
            <a:gdLst/>
            <a:ahLst/>
            <a:cxnLst>
              <a:cxn ang="0">
                <a:pos x="0" y="192"/>
              </a:cxn>
              <a:cxn ang="0">
                <a:pos x="96" y="144"/>
              </a:cxn>
              <a:cxn ang="0">
                <a:pos x="240" y="192"/>
              </a:cxn>
              <a:cxn ang="0">
                <a:pos x="432" y="48"/>
              </a:cxn>
              <a:cxn ang="0">
                <a:pos x="624" y="0"/>
              </a:cxn>
              <a:cxn ang="0">
                <a:pos x="624" y="48"/>
              </a:cxn>
              <a:cxn ang="0">
                <a:pos x="576" y="48"/>
              </a:cxn>
              <a:cxn ang="0">
                <a:pos x="480" y="48"/>
              </a:cxn>
              <a:cxn ang="0">
                <a:pos x="384" y="96"/>
              </a:cxn>
              <a:cxn ang="0">
                <a:pos x="336" y="144"/>
              </a:cxn>
              <a:cxn ang="0">
                <a:pos x="288" y="192"/>
              </a:cxn>
              <a:cxn ang="0">
                <a:pos x="192" y="192"/>
              </a:cxn>
            </a:cxnLst>
            <a:rect l="0" t="0" r="r" b="b"/>
            <a:pathLst>
              <a:path w="656" h="208">
                <a:moveTo>
                  <a:pt x="0" y="192"/>
                </a:moveTo>
                <a:cubicBezTo>
                  <a:pt x="28" y="168"/>
                  <a:pt x="56" y="144"/>
                  <a:pt x="96" y="144"/>
                </a:cubicBezTo>
                <a:cubicBezTo>
                  <a:pt x="136" y="144"/>
                  <a:pt x="184" y="208"/>
                  <a:pt x="240" y="192"/>
                </a:cubicBezTo>
                <a:cubicBezTo>
                  <a:pt x="296" y="176"/>
                  <a:pt x="368" y="80"/>
                  <a:pt x="432" y="48"/>
                </a:cubicBezTo>
                <a:cubicBezTo>
                  <a:pt x="496" y="16"/>
                  <a:pt x="592" y="0"/>
                  <a:pt x="624" y="0"/>
                </a:cubicBezTo>
                <a:cubicBezTo>
                  <a:pt x="656" y="0"/>
                  <a:pt x="632" y="40"/>
                  <a:pt x="624" y="48"/>
                </a:cubicBezTo>
                <a:cubicBezTo>
                  <a:pt x="616" y="56"/>
                  <a:pt x="600" y="48"/>
                  <a:pt x="576" y="48"/>
                </a:cubicBezTo>
                <a:cubicBezTo>
                  <a:pt x="552" y="48"/>
                  <a:pt x="512" y="40"/>
                  <a:pt x="480" y="48"/>
                </a:cubicBezTo>
                <a:cubicBezTo>
                  <a:pt x="448" y="56"/>
                  <a:pt x="408" y="80"/>
                  <a:pt x="384" y="96"/>
                </a:cubicBezTo>
                <a:cubicBezTo>
                  <a:pt x="360" y="112"/>
                  <a:pt x="352" y="128"/>
                  <a:pt x="336" y="144"/>
                </a:cubicBezTo>
                <a:cubicBezTo>
                  <a:pt x="320" y="160"/>
                  <a:pt x="312" y="184"/>
                  <a:pt x="288" y="192"/>
                </a:cubicBezTo>
                <a:cubicBezTo>
                  <a:pt x="264" y="200"/>
                  <a:pt x="208" y="192"/>
                  <a:pt x="192" y="192"/>
                </a:cubicBezTo>
              </a:path>
            </a:pathLst>
          </a:custGeom>
          <a:noFill/>
          <a:ln w="19050" cmpd="sng">
            <a:solidFill>
              <a:schemeClr val="tx1"/>
            </a:solidFill>
            <a:round/>
            <a:headEnd/>
            <a:tailEnd/>
          </a:ln>
        </p:spPr>
        <p:txBody>
          <a:bodyPr wrap="none" anchor="ctr">
            <a:prstTxWarp prst="textNoShape">
              <a:avLst/>
            </a:prstTxWarp>
          </a:bodyPr>
          <a:lstStyle/>
          <a:p>
            <a:endParaRPr lang="en-US"/>
          </a:p>
        </p:txBody>
      </p:sp>
      <p:sp>
        <p:nvSpPr>
          <p:cNvPr id="67608" name="Freeform 24"/>
          <p:cNvSpPr>
            <a:spLocks/>
          </p:cNvSpPr>
          <p:nvPr/>
        </p:nvSpPr>
        <p:spPr bwMode="auto">
          <a:xfrm>
            <a:off x="2882902" y="2247904"/>
            <a:ext cx="1587500" cy="406400"/>
          </a:xfrm>
          <a:custGeom>
            <a:avLst/>
            <a:gdLst/>
            <a:ahLst/>
            <a:cxnLst>
              <a:cxn ang="0">
                <a:pos x="24" y="152"/>
              </a:cxn>
              <a:cxn ang="0">
                <a:pos x="72" y="56"/>
              </a:cxn>
              <a:cxn ang="0">
                <a:pos x="216" y="8"/>
              </a:cxn>
              <a:cxn ang="0">
                <a:pos x="360" y="8"/>
              </a:cxn>
              <a:cxn ang="0">
                <a:pos x="696" y="56"/>
              </a:cxn>
              <a:cxn ang="0">
                <a:pos x="744" y="56"/>
              </a:cxn>
              <a:cxn ang="0">
                <a:pos x="792" y="56"/>
              </a:cxn>
              <a:cxn ang="0">
                <a:pos x="936" y="104"/>
              </a:cxn>
              <a:cxn ang="0">
                <a:pos x="984" y="152"/>
              </a:cxn>
              <a:cxn ang="0">
                <a:pos x="840" y="200"/>
              </a:cxn>
              <a:cxn ang="0">
                <a:pos x="744" y="200"/>
              </a:cxn>
              <a:cxn ang="0">
                <a:pos x="552" y="248"/>
              </a:cxn>
              <a:cxn ang="0">
                <a:pos x="456" y="248"/>
              </a:cxn>
              <a:cxn ang="0">
                <a:pos x="312" y="248"/>
              </a:cxn>
              <a:cxn ang="0">
                <a:pos x="216" y="248"/>
              </a:cxn>
              <a:cxn ang="0">
                <a:pos x="168" y="248"/>
              </a:cxn>
              <a:cxn ang="0">
                <a:pos x="24" y="200"/>
              </a:cxn>
              <a:cxn ang="0">
                <a:pos x="24" y="152"/>
              </a:cxn>
            </a:cxnLst>
            <a:rect l="0" t="0" r="r" b="b"/>
            <a:pathLst>
              <a:path w="1000" h="256">
                <a:moveTo>
                  <a:pt x="24" y="152"/>
                </a:moveTo>
                <a:cubicBezTo>
                  <a:pt x="32" y="128"/>
                  <a:pt x="40" y="80"/>
                  <a:pt x="72" y="56"/>
                </a:cubicBezTo>
                <a:cubicBezTo>
                  <a:pt x="104" y="32"/>
                  <a:pt x="168" y="16"/>
                  <a:pt x="216" y="8"/>
                </a:cubicBezTo>
                <a:cubicBezTo>
                  <a:pt x="264" y="0"/>
                  <a:pt x="280" y="0"/>
                  <a:pt x="360" y="8"/>
                </a:cubicBezTo>
                <a:cubicBezTo>
                  <a:pt x="440" y="16"/>
                  <a:pt x="632" y="48"/>
                  <a:pt x="696" y="56"/>
                </a:cubicBezTo>
                <a:cubicBezTo>
                  <a:pt x="760" y="64"/>
                  <a:pt x="728" y="56"/>
                  <a:pt x="744" y="56"/>
                </a:cubicBezTo>
                <a:cubicBezTo>
                  <a:pt x="760" y="56"/>
                  <a:pt x="760" y="48"/>
                  <a:pt x="792" y="56"/>
                </a:cubicBezTo>
                <a:cubicBezTo>
                  <a:pt x="824" y="64"/>
                  <a:pt x="904" y="88"/>
                  <a:pt x="936" y="104"/>
                </a:cubicBezTo>
                <a:cubicBezTo>
                  <a:pt x="968" y="120"/>
                  <a:pt x="1000" y="136"/>
                  <a:pt x="984" y="152"/>
                </a:cubicBezTo>
                <a:cubicBezTo>
                  <a:pt x="968" y="168"/>
                  <a:pt x="880" y="192"/>
                  <a:pt x="840" y="200"/>
                </a:cubicBezTo>
                <a:cubicBezTo>
                  <a:pt x="800" y="208"/>
                  <a:pt x="792" y="192"/>
                  <a:pt x="744" y="200"/>
                </a:cubicBezTo>
                <a:cubicBezTo>
                  <a:pt x="696" y="208"/>
                  <a:pt x="600" y="240"/>
                  <a:pt x="552" y="248"/>
                </a:cubicBezTo>
                <a:cubicBezTo>
                  <a:pt x="504" y="256"/>
                  <a:pt x="496" y="248"/>
                  <a:pt x="456" y="248"/>
                </a:cubicBezTo>
                <a:cubicBezTo>
                  <a:pt x="416" y="248"/>
                  <a:pt x="352" y="248"/>
                  <a:pt x="312" y="248"/>
                </a:cubicBezTo>
                <a:cubicBezTo>
                  <a:pt x="272" y="248"/>
                  <a:pt x="240" y="248"/>
                  <a:pt x="216" y="248"/>
                </a:cubicBezTo>
                <a:cubicBezTo>
                  <a:pt x="192" y="248"/>
                  <a:pt x="200" y="256"/>
                  <a:pt x="168" y="248"/>
                </a:cubicBezTo>
                <a:cubicBezTo>
                  <a:pt x="136" y="240"/>
                  <a:pt x="48" y="216"/>
                  <a:pt x="24" y="200"/>
                </a:cubicBezTo>
                <a:cubicBezTo>
                  <a:pt x="0" y="184"/>
                  <a:pt x="16" y="176"/>
                  <a:pt x="24" y="152"/>
                </a:cubicBezTo>
                <a:close/>
              </a:path>
            </a:pathLst>
          </a:custGeom>
          <a:solidFill>
            <a:srgbClr val="95523B">
              <a:alpha val="39999"/>
            </a:srgbClr>
          </a:solidFill>
          <a:ln w="28575" cmpd="sng">
            <a:solidFill>
              <a:schemeClr val="tx1"/>
            </a:solidFill>
            <a:round/>
            <a:headEnd/>
            <a:tailEnd/>
          </a:ln>
        </p:spPr>
        <p:txBody>
          <a:bodyPr wrap="none" anchor="ctr">
            <a:prstTxWarp prst="textNoShape">
              <a:avLst/>
            </a:prstTxWarp>
          </a:bodyPr>
          <a:lstStyle/>
          <a:p>
            <a:endParaRPr lang="en-US"/>
          </a:p>
        </p:txBody>
      </p:sp>
      <p:sp>
        <p:nvSpPr>
          <p:cNvPr id="67609" name="Freeform 25"/>
          <p:cNvSpPr>
            <a:spLocks/>
          </p:cNvSpPr>
          <p:nvPr/>
        </p:nvSpPr>
        <p:spPr bwMode="auto">
          <a:xfrm>
            <a:off x="3073402" y="2489204"/>
            <a:ext cx="406400" cy="241300"/>
          </a:xfrm>
          <a:custGeom>
            <a:avLst/>
            <a:gdLst/>
            <a:ahLst/>
            <a:cxnLst>
              <a:cxn ang="0">
                <a:pos x="96" y="0"/>
              </a:cxn>
              <a:cxn ang="0">
                <a:pos x="144" y="48"/>
              </a:cxn>
              <a:cxn ang="0">
                <a:pos x="96" y="96"/>
              </a:cxn>
              <a:cxn ang="0">
                <a:pos x="240" y="144"/>
              </a:cxn>
              <a:cxn ang="0">
                <a:pos x="192" y="144"/>
              </a:cxn>
              <a:cxn ang="0">
                <a:pos x="48" y="96"/>
              </a:cxn>
              <a:cxn ang="0">
                <a:pos x="0" y="96"/>
              </a:cxn>
              <a:cxn ang="0">
                <a:pos x="48" y="96"/>
              </a:cxn>
            </a:cxnLst>
            <a:rect l="0" t="0" r="r" b="b"/>
            <a:pathLst>
              <a:path w="256" h="152">
                <a:moveTo>
                  <a:pt x="96" y="0"/>
                </a:moveTo>
                <a:cubicBezTo>
                  <a:pt x="120" y="16"/>
                  <a:pt x="144" y="32"/>
                  <a:pt x="144" y="48"/>
                </a:cubicBezTo>
                <a:cubicBezTo>
                  <a:pt x="144" y="64"/>
                  <a:pt x="80" y="80"/>
                  <a:pt x="96" y="96"/>
                </a:cubicBezTo>
                <a:cubicBezTo>
                  <a:pt x="112" y="112"/>
                  <a:pt x="224" y="136"/>
                  <a:pt x="240" y="144"/>
                </a:cubicBezTo>
                <a:cubicBezTo>
                  <a:pt x="256" y="152"/>
                  <a:pt x="224" y="152"/>
                  <a:pt x="192" y="144"/>
                </a:cubicBezTo>
                <a:cubicBezTo>
                  <a:pt x="160" y="136"/>
                  <a:pt x="80" y="104"/>
                  <a:pt x="48" y="96"/>
                </a:cubicBezTo>
                <a:cubicBezTo>
                  <a:pt x="16" y="88"/>
                  <a:pt x="0" y="96"/>
                  <a:pt x="0" y="96"/>
                </a:cubicBezTo>
                <a:cubicBezTo>
                  <a:pt x="0" y="96"/>
                  <a:pt x="24" y="96"/>
                  <a:pt x="48" y="96"/>
                </a:cubicBezTo>
              </a:path>
            </a:pathLst>
          </a:custGeom>
          <a:noFill/>
          <a:ln w="19050" cmpd="sng">
            <a:solidFill>
              <a:schemeClr val="tx1"/>
            </a:solidFill>
            <a:round/>
            <a:headEnd/>
            <a:tailEnd/>
          </a:ln>
        </p:spPr>
        <p:txBody>
          <a:bodyPr wrap="none" anchor="ctr">
            <a:prstTxWarp prst="textNoShape">
              <a:avLst/>
            </a:prstTxWarp>
          </a:bodyPr>
          <a:lstStyle/>
          <a:p>
            <a:endParaRPr lang="en-US"/>
          </a:p>
        </p:txBody>
      </p:sp>
      <p:sp>
        <p:nvSpPr>
          <p:cNvPr id="67610" name="Freeform 26"/>
          <p:cNvSpPr>
            <a:spLocks/>
          </p:cNvSpPr>
          <p:nvPr/>
        </p:nvSpPr>
        <p:spPr bwMode="auto">
          <a:xfrm>
            <a:off x="3733802" y="2489204"/>
            <a:ext cx="177800" cy="228600"/>
          </a:xfrm>
          <a:custGeom>
            <a:avLst/>
            <a:gdLst/>
            <a:ahLst/>
            <a:cxnLst>
              <a:cxn ang="0">
                <a:pos x="16" y="0"/>
              </a:cxn>
              <a:cxn ang="0">
                <a:pos x="16" y="96"/>
              </a:cxn>
              <a:cxn ang="0">
                <a:pos x="112" y="144"/>
              </a:cxn>
            </a:cxnLst>
            <a:rect l="0" t="0" r="r" b="b"/>
            <a:pathLst>
              <a:path w="112" h="144">
                <a:moveTo>
                  <a:pt x="16" y="0"/>
                </a:moveTo>
                <a:cubicBezTo>
                  <a:pt x="8" y="36"/>
                  <a:pt x="0" y="72"/>
                  <a:pt x="16" y="96"/>
                </a:cubicBezTo>
                <a:cubicBezTo>
                  <a:pt x="32" y="120"/>
                  <a:pt x="96" y="136"/>
                  <a:pt x="112" y="144"/>
                </a:cubicBezTo>
              </a:path>
            </a:pathLst>
          </a:custGeom>
          <a:noFill/>
          <a:ln w="19050" cmpd="sng">
            <a:solidFill>
              <a:schemeClr val="tx1"/>
            </a:solidFill>
            <a:round/>
            <a:headEnd/>
            <a:tailEnd/>
          </a:ln>
        </p:spPr>
        <p:txBody>
          <a:bodyPr wrap="none" anchor="ctr">
            <a:prstTxWarp prst="textNoShape">
              <a:avLst/>
            </a:prstTxWarp>
          </a:bodyPr>
          <a:lstStyle/>
          <a:p>
            <a:endParaRPr lang="en-US"/>
          </a:p>
        </p:txBody>
      </p:sp>
      <p:sp>
        <p:nvSpPr>
          <p:cNvPr id="67611" name="Freeform 27"/>
          <p:cNvSpPr>
            <a:spLocks/>
          </p:cNvSpPr>
          <p:nvPr/>
        </p:nvSpPr>
        <p:spPr bwMode="auto">
          <a:xfrm>
            <a:off x="3792540" y="2489204"/>
            <a:ext cx="177800" cy="228600"/>
          </a:xfrm>
          <a:custGeom>
            <a:avLst/>
            <a:gdLst/>
            <a:ahLst/>
            <a:cxnLst>
              <a:cxn ang="0">
                <a:pos x="16" y="0"/>
              </a:cxn>
              <a:cxn ang="0">
                <a:pos x="16" y="96"/>
              </a:cxn>
              <a:cxn ang="0">
                <a:pos x="112" y="144"/>
              </a:cxn>
            </a:cxnLst>
            <a:rect l="0" t="0" r="r" b="b"/>
            <a:pathLst>
              <a:path w="112" h="144">
                <a:moveTo>
                  <a:pt x="16" y="0"/>
                </a:moveTo>
                <a:cubicBezTo>
                  <a:pt x="8" y="36"/>
                  <a:pt x="0" y="72"/>
                  <a:pt x="16" y="96"/>
                </a:cubicBezTo>
                <a:cubicBezTo>
                  <a:pt x="32" y="120"/>
                  <a:pt x="96" y="136"/>
                  <a:pt x="112" y="144"/>
                </a:cubicBezTo>
              </a:path>
            </a:pathLst>
          </a:custGeom>
          <a:noFill/>
          <a:ln w="19050" cmpd="sng">
            <a:solidFill>
              <a:schemeClr val="tx1"/>
            </a:solidFill>
            <a:round/>
            <a:headEnd/>
            <a:tailEnd/>
          </a:ln>
        </p:spPr>
        <p:txBody>
          <a:bodyPr wrap="none" anchor="ctr">
            <a:prstTxWarp prst="textNoShape">
              <a:avLst/>
            </a:prstTxWarp>
          </a:bodyPr>
          <a:lstStyle/>
          <a:p>
            <a:endParaRPr lang="en-US"/>
          </a:p>
        </p:txBody>
      </p:sp>
      <p:sp>
        <p:nvSpPr>
          <p:cNvPr id="67612" name="Line 28"/>
          <p:cNvSpPr>
            <a:spLocks noChangeShapeType="1"/>
          </p:cNvSpPr>
          <p:nvPr/>
        </p:nvSpPr>
        <p:spPr bwMode="auto">
          <a:xfrm>
            <a:off x="3911602" y="2717804"/>
            <a:ext cx="76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13" name="Oval 29"/>
          <p:cNvSpPr>
            <a:spLocks noChangeArrowheads="1"/>
          </p:cNvSpPr>
          <p:nvPr/>
        </p:nvSpPr>
        <p:spPr bwMode="auto">
          <a:xfrm>
            <a:off x="4064002" y="2184404"/>
            <a:ext cx="152400" cy="228600"/>
          </a:xfrm>
          <a:prstGeom prst="ellipse">
            <a:avLst/>
          </a:prstGeom>
          <a:solidFill>
            <a:srgbClr val="D8D8D8"/>
          </a:solidFill>
          <a:ln w="19050">
            <a:solidFill>
              <a:schemeClr val="tx1"/>
            </a:solidFill>
            <a:round/>
            <a:headEnd/>
            <a:tailEnd/>
          </a:ln>
        </p:spPr>
        <p:txBody>
          <a:bodyPr wrap="none" anchor="ctr">
            <a:prstTxWarp prst="textNoShape">
              <a:avLst/>
            </a:prstTxWarp>
          </a:bodyPr>
          <a:lstStyle/>
          <a:p>
            <a:endParaRPr lang="en-US"/>
          </a:p>
        </p:txBody>
      </p:sp>
      <p:sp>
        <p:nvSpPr>
          <p:cNvPr id="67614" name="Oval 30">
            <a:hlinkClick r:id="rId3" action="ppaction://hlinkpres?slideindex=70&amp;slidetitle=Slide 70"/>
          </p:cNvPr>
          <p:cNvSpPr>
            <a:spLocks noChangeArrowheads="1"/>
          </p:cNvSpPr>
          <p:nvPr/>
        </p:nvSpPr>
        <p:spPr bwMode="auto">
          <a:xfrm>
            <a:off x="4216402" y="2387604"/>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15" name="Line 31"/>
          <p:cNvSpPr>
            <a:spLocks noChangeShapeType="1"/>
          </p:cNvSpPr>
          <p:nvPr/>
        </p:nvSpPr>
        <p:spPr bwMode="auto">
          <a:xfrm>
            <a:off x="4292602" y="2489204"/>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16" name="Line 32"/>
          <p:cNvSpPr>
            <a:spLocks noChangeShapeType="1"/>
          </p:cNvSpPr>
          <p:nvPr/>
        </p:nvSpPr>
        <p:spPr bwMode="auto">
          <a:xfrm>
            <a:off x="4368802" y="2489204"/>
            <a:ext cx="76200" cy="76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67618" name="Freeform 34"/>
          <p:cNvSpPr>
            <a:spLocks/>
          </p:cNvSpPr>
          <p:nvPr/>
        </p:nvSpPr>
        <p:spPr bwMode="auto">
          <a:xfrm>
            <a:off x="3419476" y="5315483"/>
            <a:ext cx="339725" cy="128587"/>
          </a:xfrm>
          <a:custGeom>
            <a:avLst/>
            <a:gdLst/>
            <a:ahLst/>
            <a:cxnLst>
              <a:cxn ang="0">
                <a:pos x="105" y="0"/>
              </a:cxn>
              <a:cxn ang="0">
                <a:pos x="25" y="25"/>
              </a:cxn>
              <a:cxn ang="0">
                <a:pos x="43" y="81"/>
              </a:cxn>
              <a:cxn ang="0">
                <a:pos x="124" y="81"/>
              </a:cxn>
              <a:cxn ang="0">
                <a:pos x="167" y="31"/>
              </a:cxn>
              <a:cxn ang="0">
                <a:pos x="124" y="25"/>
              </a:cxn>
              <a:cxn ang="0">
                <a:pos x="105" y="0"/>
              </a:cxn>
            </a:cxnLst>
            <a:rect l="0" t="0" r="r" b="b"/>
            <a:pathLst>
              <a:path w="214" h="81">
                <a:moveTo>
                  <a:pt x="105" y="0"/>
                </a:moveTo>
                <a:cubicBezTo>
                  <a:pt x="77" y="10"/>
                  <a:pt x="50" y="8"/>
                  <a:pt x="25" y="25"/>
                </a:cubicBezTo>
                <a:cubicBezTo>
                  <a:pt x="12" y="60"/>
                  <a:pt x="0" y="66"/>
                  <a:pt x="43" y="81"/>
                </a:cubicBezTo>
                <a:cubicBezTo>
                  <a:pt x="71" y="77"/>
                  <a:pt x="103" y="61"/>
                  <a:pt x="124" y="81"/>
                </a:cubicBezTo>
                <a:cubicBezTo>
                  <a:pt x="128" y="80"/>
                  <a:pt x="214" y="67"/>
                  <a:pt x="167" y="31"/>
                </a:cubicBezTo>
                <a:cubicBezTo>
                  <a:pt x="155" y="22"/>
                  <a:pt x="138" y="27"/>
                  <a:pt x="124" y="25"/>
                </a:cubicBezTo>
                <a:cubicBezTo>
                  <a:pt x="107" y="9"/>
                  <a:pt x="113" y="18"/>
                  <a:pt x="105"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19" name="Freeform 35"/>
          <p:cNvSpPr>
            <a:spLocks/>
          </p:cNvSpPr>
          <p:nvPr/>
        </p:nvSpPr>
        <p:spPr bwMode="auto">
          <a:xfrm>
            <a:off x="3906838" y="5367869"/>
            <a:ext cx="157162" cy="192088"/>
          </a:xfrm>
          <a:custGeom>
            <a:avLst/>
            <a:gdLst/>
            <a:ahLst/>
            <a:cxnLst>
              <a:cxn ang="0">
                <a:pos x="99" y="23"/>
              </a:cxn>
              <a:cxn ang="0">
                <a:pos x="12" y="16"/>
              </a:cxn>
              <a:cxn ang="0">
                <a:pos x="0" y="29"/>
              </a:cxn>
              <a:cxn ang="0">
                <a:pos x="12" y="66"/>
              </a:cxn>
              <a:cxn ang="0">
                <a:pos x="19" y="116"/>
              </a:cxn>
              <a:cxn ang="0">
                <a:pos x="37" y="109"/>
              </a:cxn>
              <a:cxn ang="0">
                <a:pos x="74" y="85"/>
              </a:cxn>
              <a:cxn ang="0">
                <a:pos x="99" y="23"/>
              </a:cxn>
            </a:cxnLst>
            <a:rect l="0" t="0" r="r" b="b"/>
            <a:pathLst>
              <a:path w="99" h="121">
                <a:moveTo>
                  <a:pt x="99" y="23"/>
                </a:moveTo>
                <a:cubicBezTo>
                  <a:pt x="67" y="0"/>
                  <a:pt x="48" y="4"/>
                  <a:pt x="12" y="16"/>
                </a:cubicBezTo>
                <a:cubicBezTo>
                  <a:pt x="8" y="20"/>
                  <a:pt x="0" y="23"/>
                  <a:pt x="0" y="29"/>
                </a:cubicBezTo>
                <a:cubicBezTo>
                  <a:pt x="0" y="41"/>
                  <a:pt x="12" y="66"/>
                  <a:pt x="12" y="66"/>
                </a:cubicBezTo>
                <a:cubicBezTo>
                  <a:pt x="14" y="82"/>
                  <a:pt x="10" y="101"/>
                  <a:pt x="19" y="116"/>
                </a:cubicBezTo>
                <a:cubicBezTo>
                  <a:pt x="22" y="121"/>
                  <a:pt x="31" y="112"/>
                  <a:pt x="37" y="109"/>
                </a:cubicBezTo>
                <a:cubicBezTo>
                  <a:pt x="49" y="101"/>
                  <a:pt x="74" y="85"/>
                  <a:pt x="74" y="85"/>
                </a:cubicBezTo>
                <a:cubicBezTo>
                  <a:pt x="82" y="37"/>
                  <a:pt x="73" y="57"/>
                  <a:pt x="99" y="23"/>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20" name="Freeform 36"/>
          <p:cNvSpPr>
            <a:spLocks/>
          </p:cNvSpPr>
          <p:nvPr/>
        </p:nvSpPr>
        <p:spPr bwMode="auto">
          <a:xfrm>
            <a:off x="4259264" y="5418669"/>
            <a:ext cx="109537" cy="101600"/>
          </a:xfrm>
          <a:custGeom>
            <a:avLst/>
            <a:gdLst/>
            <a:ahLst/>
            <a:cxnLst>
              <a:cxn ang="0">
                <a:pos x="62" y="0"/>
              </a:cxn>
              <a:cxn ang="0">
                <a:pos x="0" y="43"/>
              </a:cxn>
              <a:cxn ang="0">
                <a:pos x="12" y="62"/>
              </a:cxn>
              <a:cxn ang="0">
                <a:pos x="68" y="43"/>
              </a:cxn>
              <a:cxn ang="0">
                <a:pos x="62" y="0"/>
              </a:cxn>
            </a:cxnLst>
            <a:rect l="0" t="0" r="r" b="b"/>
            <a:pathLst>
              <a:path w="69" h="64">
                <a:moveTo>
                  <a:pt x="62" y="0"/>
                </a:moveTo>
                <a:cubicBezTo>
                  <a:pt x="23" y="12"/>
                  <a:pt x="21" y="11"/>
                  <a:pt x="0" y="43"/>
                </a:cubicBezTo>
                <a:cubicBezTo>
                  <a:pt x="4" y="49"/>
                  <a:pt x="4" y="60"/>
                  <a:pt x="12" y="62"/>
                </a:cubicBezTo>
                <a:cubicBezTo>
                  <a:pt x="12" y="62"/>
                  <a:pt x="65" y="64"/>
                  <a:pt x="68" y="43"/>
                </a:cubicBezTo>
                <a:cubicBezTo>
                  <a:pt x="69" y="28"/>
                  <a:pt x="64" y="14"/>
                  <a:pt x="62"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21" name="Freeform 37"/>
          <p:cNvSpPr>
            <a:spLocks/>
          </p:cNvSpPr>
          <p:nvPr/>
        </p:nvSpPr>
        <p:spPr bwMode="auto">
          <a:xfrm>
            <a:off x="2286000" y="5494869"/>
            <a:ext cx="1041400" cy="330200"/>
          </a:xfrm>
          <a:custGeom>
            <a:avLst/>
            <a:gdLst/>
            <a:ahLst/>
            <a:cxnLst>
              <a:cxn ang="0">
                <a:pos x="0" y="192"/>
              </a:cxn>
              <a:cxn ang="0">
                <a:pos x="96" y="144"/>
              </a:cxn>
              <a:cxn ang="0">
                <a:pos x="240" y="192"/>
              </a:cxn>
              <a:cxn ang="0">
                <a:pos x="432" y="48"/>
              </a:cxn>
              <a:cxn ang="0">
                <a:pos x="624" y="0"/>
              </a:cxn>
              <a:cxn ang="0">
                <a:pos x="624" y="48"/>
              </a:cxn>
              <a:cxn ang="0">
                <a:pos x="576" y="48"/>
              </a:cxn>
              <a:cxn ang="0">
                <a:pos x="480" y="48"/>
              </a:cxn>
              <a:cxn ang="0">
                <a:pos x="384" y="96"/>
              </a:cxn>
              <a:cxn ang="0">
                <a:pos x="336" y="144"/>
              </a:cxn>
              <a:cxn ang="0">
                <a:pos x="288" y="192"/>
              </a:cxn>
              <a:cxn ang="0">
                <a:pos x="192" y="192"/>
              </a:cxn>
            </a:cxnLst>
            <a:rect l="0" t="0" r="r" b="b"/>
            <a:pathLst>
              <a:path w="656" h="208">
                <a:moveTo>
                  <a:pt x="0" y="192"/>
                </a:moveTo>
                <a:cubicBezTo>
                  <a:pt x="28" y="168"/>
                  <a:pt x="56" y="144"/>
                  <a:pt x="96" y="144"/>
                </a:cubicBezTo>
                <a:cubicBezTo>
                  <a:pt x="136" y="144"/>
                  <a:pt x="184" y="208"/>
                  <a:pt x="240" y="192"/>
                </a:cubicBezTo>
                <a:cubicBezTo>
                  <a:pt x="296" y="176"/>
                  <a:pt x="368" y="80"/>
                  <a:pt x="432" y="48"/>
                </a:cubicBezTo>
                <a:cubicBezTo>
                  <a:pt x="496" y="16"/>
                  <a:pt x="592" y="0"/>
                  <a:pt x="624" y="0"/>
                </a:cubicBezTo>
                <a:cubicBezTo>
                  <a:pt x="656" y="0"/>
                  <a:pt x="632" y="40"/>
                  <a:pt x="624" y="48"/>
                </a:cubicBezTo>
                <a:cubicBezTo>
                  <a:pt x="616" y="56"/>
                  <a:pt x="600" y="48"/>
                  <a:pt x="576" y="48"/>
                </a:cubicBezTo>
                <a:cubicBezTo>
                  <a:pt x="552" y="48"/>
                  <a:pt x="512" y="40"/>
                  <a:pt x="480" y="48"/>
                </a:cubicBezTo>
                <a:cubicBezTo>
                  <a:pt x="448" y="56"/>
                  <a:pt x="408" y="80"/>
                  <a:pt x="384" y="96"/>
                </a:cubicBezTo>
                <a:cubicBezTo>
                  <a:pt x="360" y="112"/>
                  <a:pt x="352" y="128"/>
                  <a:pt x="336" y="144"/>
                </a:cubicBezTo>
                <a:cubicBezTo>
                  <a:pt x="320" y="160"/>
                  <a:pt x="312" y="184"/>
                  <a:pt x="288" y="192"/>
                </a:cubicBezTo>
                <a:cubicBezTo>
                  <a:pt x="264" y="200"/>
                  <a:pt x="208" y="192"/>
                  <a:pt x="192" y="192"/>
                </a:cubicBezTo>
              </a:path>
            </a:pathLst>
          </a:custGeom>
          <a:noFill/>
          <a:ln w="12700" cmpd="sng">
            <a:solidFill>
              <a:schemeClr val="tx1"/>
            </a:solidFill>
            <a:round/>
            <a:headEnd/>
            <a:tailEnd/>
          </a:ln>
        </p:spPr>
        <p:txBody>
          <a:bodyPr wrap="none" anchor="ctr">
            <a:prstTxWarp prst="textNoShape">
              <a:avLst/>
            </a:prstTxWarp>
          </a:bodyPr>
          <a:lstStyle/>
          <a:p>
            <a:endParaRPr lang="en-US"/>
          </a:p>
        </p:txBody>
      </p:sp>
      <p:sp>
        <p:nvSpPr>
          <p:cNvPr id="67622" name="Freeform 38"/>
          <p:cNvSpPr>
            <a:spLocks/>
          </p:cNvSpPr>
          <p:nvPr/>
        </p:nvSpPr>
        <p:spPr bwMode="auto">
          <a:xfrm>
            <a:off x="3352802" y="3327405"/>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23" name="Oval 39">
            <a:hlinkClick r:id="rId3" action="ppaction://hlinkpres?slideindex=70&amp;slidetitle=Slide 70"/>
          </p:cNvPr>
          <p:cNvSpPr>
            <a:spLocks noChangeArrowheads="1"/>
          </p:cNvSpPr>
          <p:nvPr/>
        </p:nvSpPr>
        <p:spPr bwMode="auto">
          <a:xfrm>
            <a:off x="3530602" y="3430592"/>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24" name="Freeform 40"/>
          <p:cNvSpPr>
            <a:spLocks/>
          </p:cNvSpPr>
          <p:nvPr/>
        </p:nvSpPr>
        <p:spPr bwMode="auto">
          <a:xfrm rot="5400000">
            <a:off x="8760619" y="5676638"/>
            <a:ext cx="482600" cy="220662"/>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25" name="Oval 41">
            <a:hlinkClick r:id="rId3" action="ppaction://hlinkpres?slideindex=70&amp;slidetitle=Slide 70"/>
          </p:cNvPr>
          <p:cNvSpPr>
            <a:spLocks noChangeArrowheads="1"/>
          </p:cNvSpPr>
          <p:nvPr/>
        </p:nvSpPr>
        <p:spPr bwMode="auto">
          <a:xfrm rot="5400000">
            <a:off x="8939213" y="5786969"/>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26" name="Oval 42"/>
          <p:cNvSpPr>
            <a:spLocks noChangeArrowheads="1"/>
          </p:cNvSpPr>
          <p:nvPr/>
        </p:nvSpPr>
        <p:spPr bwMode="auto">
          <a:xfrm>
            <a:off x="5884333" y="2015066"/>
            <a:ext cx="609600" cy="381000"/>
          </a:xfrm>
          <a:prstGeom prst="ellipse">
            <a:avLst/>
          </a:prstGeom>
          <a:solidFill>
            <a:srgbClr val="F6BBFF"/>
          </a:solidFill>
          <a:ln w="9525">
            <a:solidFill>
              <a:schemeClr val="tx1"/>
            </a:solidFill>
            <a:round/>
            <a:headEnd/>
            <a:tailEnd/>
          </a:ln>
        </p:spPr>
        <p:txBody>
          <a:bodyPr wrap="none" anchor="ctr">
            <a:prstTxWarp prst="textNoShape">
              <a:avLst/>
            </a:prstTxWarp>
          </a:bodyPr>
          <a:lstStyle/>
          <a:p>
            <a:endParaRPr lang="en-US"/>
          </a:p>
        </p:txBody>
      </p:sp>
      <p:sp>
        <p:nvSpPr>
          <p:cNvPr id="67627" name="Text Box 43"/>
          <p:cNvSpPr txBox="1">
            <a:spLocks noChangeArrowheads="1"/>
          </p:cNvSpPr>
          <p:nvPr/>
        </p:nvSpPr>
        <p:spPr bwMode="auto">
          <a:xfrm>
            <a:off x="5867400" y="2053166"/>
            <a:ext cx="990600"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dirty="0"/>
              <a:t>OCT4</a:t>
            </a:r>
          </a:p>
        </p:txBody>
      </p:sp>
      <p:sp>
        <p:nvSpPr>
          <p:cNvPr id="67628" name="Oval 44"/>
          <p:cNvSpPr>
            <a:spLocks noChangeArrowheads="1"/>
          </p:cNvSpPr>
          <p:nvPr/>
        </p:nvSpPr>
        <p:spPr bwMode="auto">
          <a:xfrm>
            <a:off x="5334000" y="2362200"/>
            <a:ext cx="609600" cy="381000"/>
          </a:xfrm>
          <a:prstGeom prst="ellipse">
            <a:avLst/>
          </a:prstGeom>
          <a:solidFill>
            <a:srgbClr val="85FFD4"/>
          </a:solidFill>
          <a:ln w="9525">
            <a:solidFill>
              <a:schemeClr val="tx1"/>
            </a:solidFill>
            <a:round/>
            <a:headEnd/>
            <a:tailEnd/>
          </a:ln>
        </p:spPr>
        <p:txBody>
          <a:bodyPr wrap="none" anchor="ctr">
            <a:prstTxWarp prst="textNoShape">
              <a:avLst/>
            </a:prstTxWarp>
          </a:bodyPr>
          <a:lstStyle/>
          <a:p>
            <a:endParaRPr lang="en-US"/>
          </a:p>
        </p:txBody>
      </p:sp>
      <p:sp>
        <p:nvSpPr>
          <p:cNvPr id="67629" name="Oval 45"/>
          <p:cNvSpPr>
            <a:spLocks noChangeArrowheads="1"/>
          </p:cNvSpPr>
          <p:nvPr/>
        </p:nvSpPr>
        <p:spPr bwMode="auto">
          <a:xfrm>
            <a:off x="6629400" y="2133600"/>
            <a:ext cx="609600" cy="381000"/>
          </a:xfrm>
          <a:prstGeom prst="ellipse">
            <a:avLst/>
          </a:prstGeom>
          <a:solidFill>
            <a:srgbClr val="FBE2D3"/>
          </a:solidFill>
          <a:ln w="9525">
            <a:solidFill>
              <a:schemeClr val="tx1"/>
            </a:solidFill>
            <a:round/>
            <a:headEnd/>
            <a:tailEnd/>
          </a:ln>
        </p:spPr>
        <p:txBody>
          <a:bodyPr wrap="none" anchor="ctr">
            <a:prstTxWarp prst="textNoShape">
              <a:avLst/>
            </a:prstTxWarp>
          </a:bodyPr>
          <a:lstStyle/>
          <a:p>
            <a:endParaRPr lang="en-US"/>
          </a:p>
        </p:txBody>
      </p:sp>
      <p:sp>
        <p:nvSpPr>
          <p:cNvPr id="67630" name="Oval 46"/>
          <p:cNvSpPr>
            <a:spLocks noChangeArrowheads="1"/>
          </p:cNvSpPr>
          <p:nvPr/>
        </p:nvSpPr>
        <p:spPr bwMode="auto">
          <a:xfrm>
            <a:off x="6096000" y="2438400"/>
            <a:ext cx="609600" cy="381000"/>
          </a:xfrm>
          <a:prstGeom prst="ellipse">
            <a:avLst/>
          </a:prstGeom>
          <a:solidFill>
            <a:srgbClr val="C7EDFF"/>
          </a:solidFill>
          <a:ln w="9525">
            <a:solidFill>
              <a:schemeClr val="tx1"/>
            </a:solidFill>
            <a:round/>
            <a:headEnd/>
            <a:tailEnd/>
          </a:ln>
        </p:spPr>
        <p:txBody>
          <a:bodyPr wrap="none" anchor="ctr">
            <a:prstTxWarp prst="textNoShape">
              <a:avLst/>
            </a:prstTxWarp>
          </a:bodyPr>
          <a:lstStyle/>
          <a:p>
            <a:endParaRPr lang="en-US"/>
          </a:p>
        </p:txBody>
      </p:sp>
      <p:sp>
        <p:nvSpPr>
          <p:cNvPr id="67631" name="Text Box 47"/>
          <p:cNvSpPr txBox="1">
            <a:spLocks noChangeArrowheads="1"/>
          </p:cNvSpPr>
          <p:nvPr/>
        </p:nvSpPr>
        <p:spPr bwMode="auto">
          <a:xfrm>
            <a:off x="6096000" y="2438400"/>
            <a:ext cx="990600"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SOX2</a:t>
            </a:r>
          </a:p>
        </p:txBody>
      </p:sp>
      <p:sp>
        <p:nvSpPr>
          <p:cNvPr id="67632" name="Text Box 48"/>
          <p:cNvSpPr txBox="1">
            <a:spLocks noChangeArrowheads="1"/>
          </p:cNvSpPr>
          <p:nvPr/>
        </p:nvSpPr>
        <p:spPr bwMode="auto">
          <a:xfrm>
            <a:off x="6629400" y="2133600"/>
            <a:ext cx="685800"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cMYC</a:t>
            </a:r>
          </a:p>
        </p:txBody>
      </p:sp>
      <p:sp>
        <p:nvSpPr>
          <p:cNvPr id="67633" name="Text Box 49"/>
          <p:cNvSpPr txBox="1">
            <a:spLocks noChangeArrowheads="1"/>
          </p:cNvSpPr>
          <p:nvPr/>
        </p:nvSpPr>
        <p:spPr bwMode="auto">
          <a:xfrm>
            <a:off x="5334000" y="2362200"/>
            <a:ext cx="609600" cy="304800"/>
          </a:xfrm>
          <a:prstGeom prst="rect">
            <a:avLst/>
          </a:prstGeom>
          <a:noFill/>
          <a:ln w="9525">
            <a:noFill/>
            <a:miter lim="800000"/>
            <a:headEnd/>
            <a:tailEnd/>
          </a:ln>
        </p:spPr>
        <p:txBody>
          <a:bodyPr>
            <a:prstTxWarp prst="textNoShape">
              <a:avLst/>
            </a:prstTxWarp>
            <a:spAutoFit/>
          </a:bodyPr>
          <a:lstStyle/>
          <a:p>
            <a:pPr>
              <a:spcBef>
                <a:spcPct val="50000"/>
              </a:spcBef>
            </a:pPr>
            <a:r>
              <a:rPr lang="en-US" sz="1400"/>
              <a:t>KLF4</a:t>
            </a:r>
          </a:p>
        </p:txBody>
      </p:sp>
      <p:sp>
        <p:nvSpPr>
          <p:cNvPr id="67634" name="Freeform 50"/>
          <p:cNvSpPr>
            <a:spLocks/>
          </p:cNvSpPr>
          <p:nvPr/>
        </p:nvSpPr>
        <p:spPr bwMode="auto">
          <a:xfrm>
            <a:off x="9402764" y="4705882"/>
            <a:ext cx="287337" cy="222250"/>
          </a:xfrm>
          <a:custGeom>
            <a:avLst/>
            <a:gdLst/>
            <a:ahLst/>
            <a:cxnLst>
              <a:cxn ang="0">
                <a:pos x="105" y="26"/>
              </a:cxn>
              <a:cxn ang="0">
                <a:pos x="31" y="8"/>
              </a:cxn>
              <a:cxn ang="0">
                <a:pos x="0" y="64"/>
              </a:cxn>
              <a:cxn ang="0">
                <a:pos x="56" y="132"/>
              </a:cxn>
              <a:cxn ang="0">
                <a:pos x="136" y="101"/>
              </a:cxn>
              <a:cxn ang="0">
                <a:pos x="130" y="76"/>
              </a:cxn>
              <a:cxn ang="0">
                <a:pos x="87" y="39"/>
              </a:cxn>
              <a:cxn ang="0">
                <a:pos x="105" y="26"/>
              </a:cxn>
            </a:cxnLst>
            <a:rect l="0" t="0" r="r" b="b"/>
            <a:pathLst>
              <a:path w="136" h="137">
                <a:moveTo>
                  <a:pt x="105" y="26"/>
                </a:moveTo>
                <a:cubicBezTo>
                  <a:pt x="69" y="2"/>
                  <a:pt x="82" y="0"/>
                  <a:pt x="31" y="8"/>
                </a:cubicBezTo>
                <a:cubicBezTo>
                  <a:pt x="6" y="23"/>
                  <a:pt x="8" y="37"/>
                  <a:pt x="0" y="64"/>
                </a:cubicBezTo>
                <a:cubicBezTo>
                  <a:pt x="7" y="120"/>
                  <a:pt x="6" y="116"/>
                  <a:pt x="56" y="132"/>
                </a:cubicBezTo>
                <a:cubicBezTo>
                  <a:pt x="93" y="127"/>
                  <a:pt x="123" y="137"/>
                  <a:pt x="136" y="101"/>
                </a:cubicBezTo>
                <a:cubicBezTo>
                  <a:pt x="134" y="92"/>
                  <a:pt x="135" y="82"/>
                  <a:pt x="130" y="76"/>
                </a:cubicBezTo>
                <a:cubicBezTo>
                  <a:pt x="125" y="69"/>
                  <a:pt x="83" y="59"/>
                  <a:pt x="87" y="39"/>
                </a:cubicBezTo>
                <a:cubicBezTo>
                  <a:pt x="88" y="31"/>
                  <a:pt x="99" y="30"/>
                  <a:pt x="105" y="26"/>
                </a:cubicBezTo>
                <a:close/>
              </a:path>
            </a:pathLst>
          </a:custGeom>
          <a:solidFill>
            <a:srgbClr val="FAFF19"/>
          </a:solidFill>
          <a:ln w="9525">
            <a:solidFill>
              <a:schemeClr val="tx1"/>
            </a:solidFill>
            <a:round/>
            <a:headEnd/>
            <a:tailEnd/>
          </a:ln>
        </p:spPr>
        <p:txBody>
          <a:bodyPr wrap="none" anchor="ctr">
            <a:prstTxWarp prst="textNoShape">
              <a:avLst/>
            </a:prstTxWarp>
          </a:bodyPr>
          <a:lstStyle/>
          <a:p>
            <a:endParaRPr lang="en-US"/>
          </a:p>
        </p:txBody>
      </p:sp>
      <p:sp>
        <p:nvSpPr>
          <p:cNvPr id="67635" name="Freeform 51"/>
          <p:cNvSpPr>
            <a:spLocks/>
          </p:cNvSpPr>
          <p:nvPr/>
        </p:nvSpPr>
        <p:spPr bwMode="auto">
          <a:xfrm>
            <a:off x="7924800" y="31242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36" name="Oval 52">
            <a:hlinkClick r:id="rId3" action="ppaction://hlinkpres?slideindex=70&amp;slidetitle=Slide 70"/>
          </p:cNvPr>
          <p:cNvSpPr>
            <a:spLocks noChangeArrowheads="1"/>
          </p:cNvSpPr>
          <p:nvPr/>
        </p:nvSpPr>
        <p:spPr bwMode="auto">
          <a:xfrm>
            <a:off x="8001000" y="32004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37" name="Freeform 53"/>
          <p:cNvSpPr>
            <a:spLocks/>
          </p:cNvSpPr>
          <p:nvPr/>
        </p:nvSpPr>
        <p:spPr bwMode="auto">
          <a:xfrm>
            <a:off x="3759202" y="3098805"/>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38" name="Oval 54">
            <a:hlinkClick r:id="rId3" action="ppaction://hlinkpres?slideindex=70&amp;slidetitle=Slide 70"/>
          </p:cNvPr>
          <p:cNvSpPr>
            <a:spLocks noChangeArrowheads="1"/>
          </p:cNvSpPr>
          <p:nvPr/>
        </p:nvSpPr>
        <p:spPr bwMode="auto">
          <a:xfrm>
            <a:off x="3937002" y="3201992"/>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39" name="Freeform 55"/>
          <p:cNvSpPr>
            <a:spLocks/>
          </p:cNvSpPr>
          <p:nvPr/>
        </p:nvSpPr>
        <p:spPr bwMode="auto">
          <a:xfrm>
            <a:off x="3911602" y="3335342"/>
            <a:ext cx="482600" cy="220662"/>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40" name="Oval 56">
            <a:hlinkClick r:id="rId3" action="ppaction://hlinkpres?slideindex=70&amp;slidetitle=Slide 70"/>
          </p:cNvPr>
          <p:cNvSpPr>
            <a:spLocks noChangeArrowheads="1"/>
          </p:cNvSpPr>
          <p:nvPr/>
        </p:nvSpPr>
        <p:spPr bwMode="auto">
          <a:xfrm>
            <a:off x="4089402" y="3438529"/>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41" name="Freeform 57"/>
          <p:cNvSpPr>
            <a:spLocks/>
          </p:cNvSpPr>
          <p:nvPr/>
        </p:nvSpPr>
        <p:spPr bwMode="auto">
          <a:xfrm>
            <a:off x="3606802" y="3571880"/>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42" name="Oval 58">
            <a:hlinkClick r:id="rId3" action="ppaction://hlinkpres?slideindex=70&amp;slidetitle=Slide 70"/>
          </p:cNvPr>
          <p:cNvSpPr>
            <a:spLocks noChangeArrowheads="1"/>
          </p:cNvSpPr>
          <p:nvPr/>
        </p:nvSpPr>
        <p:spPr bwMode="auto">
          <a:xfrm>
            <a:off x="3784602" y="3675067"/>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43" name="Freeform 59"/>
          <p:cNvSpPr>
            <a:spLocks/>
          </p:cNvSpPr>
          <p:nvPr/>
        </p:nvSpPr>
        <p:spPr bwMode="auto">
          <a:xfrm>
            <a:off x="8077200" y="32766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44" name="Oval 60">
            <a:hlinkClick r:id="rId3" action="ppaction://hlinkpres?slideindex=70&amp;slidetitle=Slide 70"/>
          </p:cNvPr>
          <p:cNvSpPr>
            <a:spLocks noChangeArrowheads="1"/>
          </p:cNvSpPr>
          <p:nvPr/>
        </p:nvSpPr>
        <p:spPr bwMode="auto">
          <a:xfrm>
            <a:off x="8153400" y="33528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45" name="Freeform 61"/>
          <p:cNvSpPr>
            <a:spLocks/>
          </p:cNvSpPr>
          <p:nvPr/>
        </p:nvSpPr>
        <p:spPr bwMode="auto">
          <a:xfrm>
            <a:off x="8229600" y="34290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46" name="Oval 62">
            <a:hlinkClick r:id="rId3" action="ppaction://hlinkpres?slideindex=70&amp;slidetitle=Slide 70"/>
          </p:cNvPr>
          <p:cNvSpPr>
            <a:spLocks noChangeArrowheads="1"/>
          </p:cNvSpPr>
          <p:nvPr/>
        </p:nvSpPr>
        <p:spPr bwMode="auto">
          <a:xfrm>
            <a:off x="8305800" y="35052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47" name="Freeform 63"/>
          <p:cNvSpPr>
            <a:spLocks/>
          </p:cNvSpPr>
          <p:nvPr/>
        </p:nvSpPr>
        <p:spPr bwMode="auto">
          <a:xfrm>
            <a:off x="8382000" y="35814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48" name="Oval 64">
            <a:hlinkClick r:id="rId3" action="ppaction://hlinkpres?slideindex=70&amp;slidetitle=Slide 70"/>
          </p:cNvPr>
          <p:cNvSpPr>
            <a:spLocks noChangeArrowheads="1"/>
          </p:cNvSpPr>
          <p:nvPr/>
        </p:nvSpPr>
        <p:spPr bwMode="auto">
          <a:xfrm>
            <a:off x="8458200" y="36576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49" name="Freeform 65"/>
          <p:cNvSpPr>
            <a:spLocks/>
          </p:cNvSpPr>
          <p:nvPr/>
        </p:nvSpPr>
        <p:spPr bwMode="auto">
          <a:xfrm>
            <a:off x="8534400" y="37338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50" name="Oval 66">
            <a:hlinkClick r:id="rId3" action="ppaction://hlinkpres?slideindex=70&amp;slidetitle=Slide 70"/>
          </p:cNvPr>
          <p:cNvSpPr>
            <a:spLocks noChangeArrowheads="1"/>
          </p:cNvSpPr>
          <p:nvPr/>
        </p:nvSpPr>
        <p:spPr bwMode="auto">
          <a:xfrm>
            <a:off x="8610600" y="38100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51" name="Freeform 67"/>
          <p:cNvSpPr>
            <a:spLocks/>
          </p:cNvSpPr>
          <p:nvPr/>
        </p:nvSpPr>
        <p:spPr bwMode="auto">
          <a:xfrm>
            <a:off x="8686800" y="35814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52" name="Oval 68">
            <a:hlinkClick r:id="rId3" action="ppaction://hlinkpres?slideindex=70&amp;slidetitle=Slide 70"/>
          </p:cNvPr>
          <p:cNvSpPr>
            <a:spLocks noChangeArrowheads="1"/>
          </p:cNvSpPr>
          <p:nvPr/>
        </p:nvSpPr>
        <p:spPr bwMode="auto">
          <a:xfrm>
            <a:off x="8763000" y="36576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53" name="Freeform 69"/>
          <p:cNvSpPr>
            <a:spLocks/>
          </p:cNvSpPr>
          <p:nvPr/>
        </p:nvSpPr>
        <p:spPr bwMode="auto">
          <a:xfrm>
            <a:off x="8534400" y="34290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54" name="Oval 70">
            <a:hlinkClick r:id="rId3" action="ppaction://hlinkpres?slideindex=70&amp;slidetitle=Slide 70"/>
          </p:cNvPr>
          <p:cNvSpPr>
            <a:spLocks noChangeArrowheads="1"/>
          </p:cNvSpPr>
          <p:nvPr/>
        </p:nvSpPr>
        <p:spPr bwMode="auto">
          <a:xfrm>
            <a:off x="8610600" y="35052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55" name="Freeform 71"/>
          <p:cNvSpPr>
            <a:spLocks/>
          </p:cNvSpPr>
          <p:nvPr/>
        </p:nvSpPr>
        <p:spPr bwMode="auto">
          <a:xfrm>
            <a:off x="8382000" y="32766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56" name="Oval 72">
            <a:hlinkClick r:id="rId3" action="ppaction://hlinkpres?slideindex=70&amp;slidetitle=Slide 70"/>
          </p:cNvPr>
          <p:cNvSpPr>
            <a:spLocks noChangeArrowheads="1"/>
          </p:cNvSpPr>
          <p:nvPr/>
        </p:nvSpPr>
        <p:spPr bwMode="auto">
          <a:xfrm>
            <a:off x="8458200" y="33528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57" name="Freeform 73"/>
          <p:cNvSpPr>
            <a:spLocks/>
          </p:cNvSpPr>
          <p:nvPr/>
        </p:nvSpPr>
        <p:spPr bwMode="auto">
          <a:xfrm>
            <a:off x="8229600" y="31242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58" name="Oval 74">
            <a:hlinkClick r:id="rId3" action="ppaction://hlinkpres?slideindex=70&amp;slidetitle=Slide 70"/>
          </p:cNvPr>
          <p:cNvSpPr>
            <a:spLocks noChangeArrowheads="1"/>
          </p:cNvSpPr>
          <p:nvPr/>
        </p:nvSpPr>
        <p:spPr bwMode="auto">
          <a:xfrm>
            <a:off x="8305800" y="32004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59" name="Freeform 75"/>
          <p:cNvSpPr>
            <a:spLocks/>
          </p:cNvSpPr>
          <p:nvPr/>
        </p:nvSpPr>
        <p:spPr bwMode="auto">
          <a:xfrm>
            <a:off x="8001000" y="35052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60" name="Oval 76">
            <a:hlinkClick r:id="rId3" action="ppaction://hlinkpres?slideindex=70&amp;slidetitle=Slide 70"/>
          </p:cNvPr>
          <p:cNvSpPr>
            <a:spLocks noChangeArrowheads="1"/>
          </p:cNvSpPr>
          <p:nvPr/>
        </p:nvSpPr>
        <p:spPr bwMode="auto">
          <a:xfrm>
            <a:off x="8077200" y="35814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61" name="Freeform 77"/>
          <p:cNvSpPr>
            <a:spLocks/>
          </p:cNvSpPr>
          <p:nvPr/>
        </p:nvSpPr>
        <p:spPr bwMode="auto">
          <a:xfrm>
            <a:off x="8153400" y="36576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62" name="Oval 78">
            <a:hlinkClick r:id="rId3" action="ppaction://hlinkpres?slideindex=70&amp;slidetitle=Slide 70"/>
          </p:cNvPr>
          <p:cNvSpPr>
            <a:spLocks noChangeArrowheads="1"/>
          </p:cNvSpPr>
          <p:nvPr/>
        </p:nvSpPr>
        <p:spPr bwMode="auto">
          <a:xfrm>
            <a:off x="8229600" y="37338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63" name="Freeform 79"/>
          <p:cNvSpPr>
            <a:spLocks/>
          </p:cNvSpPr>
          <p:nvPr/>
        </p:nvSpPr>
        <p:spPr bwMode="auto">
          <a:xfrm>
            <a:off x="8534400" y="31242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64" name="Oval 80">
            <a:hlinkClick r:id="rId3" action="ppaction://hlinkpres?slideindex=70&amp;slidetitle=Slide 70"/>
          </p:cNvPr>
          <p:cNvSpPr>
            <a:spLocks noChangeArrowheads="1"/>
          </p:cNvSpPr>
          <p:nvPr/>
        </p:nvSpPr>
        <p:spPr bwMode="auto">
          <a:xfrm>
            <a:off x="8610600" y="32004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65" name="Freeform 81"/>
          <p:cNvSpPr>
            <a:spLocks/>
          </p:cNvSpPr>
          <p:nvPr/>
        </p:nvSpPr>
        <p:spPr bwMode="auto">
          <a:xfrm>
            <a:off x="8686800" y="3276600"/>
            <a:ext cx="228600" cy="2286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66" name="Oval 82">
            <a:hlinkClick r:id="rId3" action="ppaction://hlinkpres?slideindex=70&amp;slidetitle=Slide 70"/>
          </p:cNvPr>
          <p:cNvSpPr>
            <a:spLocks noChangeArrowheads="1"/>
          </p:cNvSpPr>
          <p:nvPr/>
        </p:nvSpPr>
        <p:spPr bwMode="auto">
          <a:xfrm>
            <a:off x="8763000" y="3352800"/>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67" name="Freeform 83"/>
          <p:cNvSpPr>
            <a:spLocks/>
          </p:cNvSpPr>
          <p:nvPr/>
        </p:nvSpPr>
        <p:spPr bwMode="auto">
          <a:xfrm>
            <a:off x="9264650" y="5096407"/>
            <a:ext cx="273050" cy="665162"/>
          </a:xfrm>
          <a:custGeom>
            <a:avLst/>
            <a:gdLst/>
            <a:ahLst/>
            <a:cxnLst>
              <a:cxn ang="0">
                <a:pos x="25" y="100"/>
              </a:cxn>
              <a:cxn ang="0">
                <a:pos x="81" y="261"/>
              </a:cxn>
              <a:cxn ang="0">
                <a:pos x="106" y="317"/>
              </a:cxn>
              <a:cxn ang="0">
                <a:pos x="124" y="366"/>
              </a:cxn>
              <a:cxn ang="0">
                <a:pos x="99" y="279"/>
              </a:cxn>
              <a:cxn ang="0">
                <a:pos x="56" y="131"/>
              </a:cxn>
              <a:cxn ang="0">
                <a:pos x="6" y="25"/>
              </a:cxn>
              <a:cxn ang="0">
                <a:pos x="0" y="7"/>
              </a:cxn>
              <a:cxn ang="0">
                <a:pos x="25" y="100"/>
              </a:cxn>
            </a:cxnLst>
            <a:rect l="0" t="0" r="r" b="b"/>
            <a:pathLst>
              <a:path w="124" h="419">
                <a:moveTo>
                  <a:pt x="25" y="100"/>
                </a:moveTo>
                <a:cubicBezTo>
                  <a:pt x="31" y="156"/>
                  <a:pt x="38" y="218"/>
                  <a:pt x="81" y="261"/>
                </a:cubicBezTo>
                <a:cubicBezTo>
                  <a:pt x="95" y="305"/>
                  <a:pt x="85" y="287"/>
                  <a:pt x="106" y="317"/>
                </a:cubicBezTo>
                <a:cubicBezTo>
                  <a:pt x="112" y="337"/>
                  <a:pt x="107" y="419"/>
                  <a:pt x="124" y="366"/>
                </a:cubicBezTo>
                <a:cubicBezTo>
                  <a:pt x="119" y="326"/>
                  <a:pt x="124" y="304"/>
                  <a:pt x="99" y="279"/>
                </a:cubicBezTo>
                <a:cubicBezTo>
                  <a:pt x="81" y="225"/>
                  <a:pt x="118" y="150"/>
                  <a:pt x="56" y="131"/>
                </a:cubicBezTo>
                <a:cubicBezTo>
                  <a:pt x="27" y="100"/>
                  <a:pt x="35" y="54"/>
                  <a:pt x="6" y="25"/>
                </a:cubicBezTo>
                <a:cubicBezTo>
                  <a:pt x="4" y="19"/>
                  <a:pt x="0" y="0"/>
                  <a:pt x="0" y="7"/>
                </a:cubicBezTo>
                <a:cubicBezTo>
                  <a:pt x="0" y="39"/>
                  <a:pt x="25" y="67"/>
                  <a:pt x="25" y="100"/>
                </a:cubicBezTo>
                <a:close/>
              </a:path>
            </a:pathLst>
          </a:custGeom>
          <a:solidFill>
            <a:srgbClr val="15FF5A"/>
          </a:solidFill>
          <a:ln w="9525">
            <a:solidFill>
              <a:schemeClr val="tx1"/>
            </a:solidFill>
            <a:round/>
            <a:headEnd/>
            <a:tailEnd/>
          </a:ln>
        </p:spPr>
        <p:txBody>
          <a:bodyPr wrap="none" anchor="ctr">
            <a:prstTxWarp prst="textNoShape">
              <a:avLst/>
            </a:prstTxWarp>
          </a:bodyPr>
          <a:lstStyle/>
          <a:p>
            <a:endParaRPr lang="en-US"/>
          </a:p>
        </p:txBody>
      </p:sp>
      <p:sp>
        <p:nvSpPr>
          <p:cNvPr id="67668" name="Oval 84"/>
          <p:cNvSpPr>
            <a:spLocks noChangeArrowheads="1"/>
          </p:cNvSpPr>
          <p:nvPr/>
        </p:nvSpPr>
        <p:spPr bwMode="auto">
          <a:xfrm>
            <a:off x="9385300" y="5361519"/>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69" name="Freeform 85"/>
          <p:cNvSpPr>
            <a:spLocks/>
          </p:cNvSpPr>
          <p:nvPr/>
        </p:nvSpPr>
        <p:spPr bwMode="auto">
          <a:xfrm>
            <a:off x="9756776" y="5799669"/>
            <a:ext cx="346075" cy="330200"/>
          </a:xfrm>
          <a:custGeom>
            <a:avLst/>
            <a:gdLst/>
            <a:ahLst/>
            <a:cxnLst>
              <a:cxn ang="0">
                <a:pos x="31" y="53"/>
              </a:cxn>
              <a:cxn ang="0">
                <a:pos x="0" y="146"/>
              </a:cxn>
              <a:cxn ang="0">
                <a:pos x="87" y="164"/>
              </a:cxn>
              <a:cxn ang="0">
                <a:pos x="125" y="208"/>
              </a:cxn>
              <a:cxn ang="0">
                <a:pos x="143" y="146"/>
              </a:cxn>
              <a:cxn ang="0">
                <a:pos x="199" y="127"/>
              </a:cxn>
              <a:cxn ang="0">
                <a:pos x="218" y="115"/>
              </a:cxn>
              <a:cxn ang="0">
                <a:pos x="137" y="109"/>
              </a:cxn>
              <a:cxn ang="0">
                <a:pos x="168" y="34"/>
              </a:cxn>
              <a:cxn ang="0">
                <a:pos x="162" y="16"/>
              </a:cxn>
              <a:cxn ang="0">
                <a:pos x="118" y="53"/>
              </a:cxn>
              <a:cxn ang="0">
                <a:pos x="81" y="65"/>
              </a:cxn>
              <a:cxn ang="0">
                <a:pos x="44" y="53"/>
              </a:cxn>
              <a:cxn ang="0">
                <a:pos x="25" y="59"/>
              </a:cxn>
              <a:cxn ang="0">
                <a:pos x="31" y="53"/>
              </a:cxn>
            </a:cxnLst>
            <a:rect l="0" t="0" r="r" b="b"/>
            <a:pathLst>
              <a:path w="218" h="208">
                <a:moveTo>
                  <a:pt x="31" y="53"/>
                </a:moveTo>
                <a:cubicBezTo>
                  <a:pt x="25" y="106"/>
                  <a:pt x="31" y="114"/>
                  <a:pt x="0" y="146"/>
                </a:cubicBezTo>
                <a:cubicBezTo>
                  <a:pt x="28" y="155"/>
                  <a:pt x="58" y="154"/>
                  <a:pt x="87" y="164"/>
                </a:cubicBezTo>
                <a:cubicBezTo>
                  <a:pt x="101" y="178"/>
                  <a:pt x="110" y="193"/>
                  <a:pt x="125" y="208"/>
                </a:cubicBezTo>
                <a:cubicBezTo>
                  <a:pt x="127" y="190"/>
                  <a:pt x="125" y="159"/>
                  <a:pt x="143" y="146"/>
                </a:cubicBezTo>
                <a:cubicBezTo>
                  <a:pt x="156" y="135"/>
                  <a:pt x="183" y="134"/>
                  <a:pt x="199" y="127"/>
                </a:cubicBezTo>
                <a:cubicBezTo>
                  <a:pt x="205" y="123"/>
                  <a:pt x="218" y="115"/>
                  <a:pt x="218" y="115"/>
                </a:cubicBezTo>
                <a:cubicBezTo>
                  <a:pt x="191" y="113"/>
                  <a:pt x="159" y="124"/>
                  <a:pt x="137" y="109"/>
                </a:cubicBezTo>
                <a:cubicBezTo>
                  <a:pt x="110" y="91"/>
                  <a:pt x="160" y="46"/>
                  <a:pt x="168" y="34"/>
                </a:cubicBezTo>
                <a:cubicBezTo>
                  <a:pt x="188" y="0"/>
                  <a:pt x="184" y="7"/>
                  <a:pt x="162" y="16"/>
                </a:cubicBezTo>
                <a:cubicBezTo>
                  <a:pt x="150" y="27"/>
                  <a:pt x="132" y="45"/>
                  <a:pt x="118" y="53"/>
                </a:cubicBezTo>
                <a:cubicBezTo>
                  <a:pt x="106" y="58"/>
                  <a:pt x="81" y="65"/>
                  <a:pt x="81" y="65"/>
                </a:cubicBezTo>
                <a:cubicBezTo>
                  <a:pt x="68" y="61"/>
                  <a:pt x="56" y="49"/>
                  <a:pt x="44" y="53"/>
                </a:cubicBezTo>
                <a:cubicBezTo>
                  <a:pt x="37" y="55"/>
                  <a:pt x="31" y="59"/>
                  <a:pt x="25" y="59"/>
                </a:cubicBezTo>
                <a:cubicBezTo>
                  <a:pt x="22" y="59"/>
                  <a:pt x="29" y="55"/>
                  <a:pt x="31" y="53"/>
                </a:cubicBezTo>
                <a:close/>
              </a:path>
            </a:pathLst>
          </a:custGeom>
          <a:solidFill>
            <a:srgbClr val="FB96A8"/>
          </a:solidFill>
          <a:ln w="9525">
            <a:solidFill>
              <a:schemeClr val="tx1"/>
            </a:solidFill>
            <a:round/>
            <a:headEnd/>
            <a:tailEnd/>
          </a:ln>
        </p:spPr>
        <p:txBody>
          <a:bodyPr wrap="none" anchor="ctr">
            <a:prstTxWarp prst="textNoShape">
              <a:avLst/>
            </a:prstTxWarp>
          </a:bodyPr>
          <a:lstStyle/>
          <a:p>
            <a:endParaRPr lang="en-US"/>
          </a:p>
        </p:txBody>
      </p:sp>
      <p:sp>
        <p:nvSpPr>
          <p:cNvPr id="67670" name="Oval 86"/>
          <p:cNvSpPr>
            <a:spLocks noChangeArrowheads="1"/>
          </p:cNvSpPr>
          <p:nvPr/>
        </p:nvSpPr>
        <p:spPr bwMode="auto">
          <a:xfrm>
            <a:off x="9877425" y="5950482"/>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71" name="Freeform 87"/>
          <p:cNvSpPr>
            <a:spLocks/>
          </p:cNvSpPr>
          <p:nvPr/>
        </p:nvSpPr>
        <p:spPr bwMode="auto">
          <a:xfrm>
            <a:off x="9964738" y="5153558"/>
            <a:ext cx="392112" cy="269875"/>
          </a:xfrm>
          <a:custGeom>
            <a:avLst/>
            <a:gdLst/>
            <a:ahLst/>
            <a:cxnLst>
              <a:cxn ang="0">
                <a:pos x="130" y="39"/>
              </a:cxn>
              <a:cxn ang="0">
                <a:pos x="37" y="70"/>
              </a:cxn>
              <a:cxn ang="0">
                <a:pos x="0" y="144"/>
              </a:cxn>
              <a:cxn ang="0">
                <a:pos x="55" y="132"/>
              </a:cxn>
              <a:cxn ang="0">
                <a:pos x="105" y="138"/>
              </a:cxn>
              <a:cxn ang="0">
                <a:pos x="117" y="157"/>
              </a:cxn>
              <a:cxn ang="0">
                <a:pos x="136" y="163"/>
              </a:cxn>
              <a:cxn ang="0">
                <a:pos x="198" y="157"/>
              </a:cxn>
              <a:cxn ang="0">
                <a:pos x="186" y="119"/>
              </a:cxn>
              <a:cxn ang="0">
                <a:pos x="235" y="82"/>
              </a:cxn>
              <a:cxn ang="0">
                <a:pos x="167" y="51"/>
              </a:cxn>
              <a:cxn ang="0">
                <a:pos x="161" y="20"/>
              </a:cxn>
              <a:cxn ang="0">
                <a:pos x="148" y="33"/>
              </a:cxn>
              <a:cxn ang="0">
                <a:pos x="130" y="39"/>
              </a:cxn>
            </a:cxnLst>
            <a:rect l="0" t="0" r="r" b="b"/>
            <a:pathLst>
              <a:path w="247" h="170">
                <a:moveTo>
                  <a:pt x="130" y="39"/>
                </a:moveTo>
                <a:cubicBezTo>
                  <a:pt x="91" y="0"/>
                  <a:pt x="64" y="40"/>
                  <a:pt x="37" y="70"/>
                </a:cubicBezTo>
                <a:cubicBezTo>
                  <a:pt x="25" y="105"/>
                  <a:pt x="20" y="113"/>
                  <a:pt x="0" y="144"/>
                </a:cubicBezTo>
                <a:cubicBezTo>
                  <a:pt x="25" y="152"/>
                  <a:pt x="33" y="146"/>
                  <a:pt x="55" y="132"/>
                </a:cubicBezTo>
                <a:cubicBezTo>
                  <a:pt x="71" y="134"/>
                  <a:pt x="89" y="131"/>
                  <a:pt x="105" y="138"/>
                </a:cubicBezTo>
                <a:cubicBezTo>
                  <a:pt x="111" y="140"/>
                  <a:pt x="111" y="152"/>
                  <a:pt x="117" y="157"/>
                </a:cubicBezTo>
                <a:cubicBezTo>
                  <a:pt x="122" y="161"/>
                  <a:pt x="129" y="161"/>
                  <a:pt x="136" y="163"/>
                </a:cubicBezTo>
                <a:cubicBezTo>
                  <a:pt x="156" y="161"/>
                  <a:pt x="182" y="170"/>
                  <a:pt x="198" y="157"/>
                </a:cubicBezTo>
                <a:cubicBezTo>
                  <a:pt x="207" y="148"/>
                  <a:pt x="186" y="119"/>
                  <a:pt x="186" y="119"/>
                </a:cubicBezTo>
                <a:cubicBezTo>
                  <a:pt x="196" y="88"/>
                  <a:pt x="201" y="88"/>
                  <a:pt x="235" y="82"/>
                </a:cubicBezTo>
                <a:cubicBezTo>
                  <a:pt x="247" y="43"/>
                  <a:pt x="199" y="54"/>
                  <a:pt x="167" y="51"/>
                </a:cubicBezTo>
                <a:cubicBezTo>
                  <a:pt x="168" y="46"/>
                  <a:pt x="183" y="20"/>
                  <a:pt x="161" y="20"/>
                </a:cubicBezTo>
                <a:cubicBezTo>
                  <a:pt x="154" y="20"/>
                  <a:pt x="153" y="29"/>
                  <a:pt x="148" y="33"/>
                </a:cubicBezTo>
                <a:cubicBezTo>
                  <a:pt x="142" y="36"/>
                  <a:pt x="130" y="39"/>
                  <a:pt x="130" y="39"/>
                </a:cubicBezTo>
                <a:close/>
              </a:path>
            </a:pathLst>
          </a:custGeom>
          <a:solidFill>
            <a:srgbClr val="FB6CDA"/>
          </a:solidFill>
          <a:ln w="9525">
            <a:solidFill>
              <a:schemeClr val="tx1"/>
            </a:solidFill>
            <a:round/>
            <a:headEnd/>
            <a:tailEnd/>
          </a:ln>
        </p:spPr>
        <p:txBody>
          <a:bodyPr wrap="none" anchor="ctr">
            <a:prstTxWarp prst="textNoShape">
              <a:avLst/>
            </a:prstTxWarp>
          </a:bodyPr>
          <a:lstStyle/>
          <a:p>
            <a:endParaRPr lang="en-US"/>
          </a:p>
        </p:txBody>
      </p:sp>
      <p:sp>
        <p:nvSpPr>
          <p:cNvPr id="67672" name="Oval 88"/>
          <p:cNvSpPr>
            <a:spLocks noChangeArrowheads="1"/>
          </p:cNvSpPr>
          <p:nvPr/>
        </p:nvSpPr>
        <p:spPr bwMode="auto">
          <a:xfrm>
            <a:off x="10147300" y="5275794"/>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73" name="Oval 89"/>
          <p:cNvSpPr>
            <a:spLocks noChangeArrowheads="1"/>
          </p:cNvSpPr>
          <p:nvPr/>
        </p:nvSpPr>
        <p:spPr bwMode="auto">
          <a:xfrm>
            <a:off x="9461500" y="4782082"/>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74" name="Text Box 90"/>
          <p:cNvSpPr txBox="1">
            <a:spLocks noChangeArrowheads="1"/>
          </p:cNvSpPr>
          <p:nvPr/>
        </p:nvSpPr>
        <p:spPr bwMode="auto">
          <a:xfrm>
            <a:off x="1765302" y="3601247"/>
            <a:ext cx="1676400" cy="581025"/>
          </a:xfrm>
          <a:prstGeom prst="rect">
            <a:avLst/>
          </a:prstGeom>
          <a:noFill/>
          <a:ln w="9525">
            <a:noFill/>
            <a:miter lim="800000"/>
            <a:headEnd/>
            <a:tailEnd/>
          </a:ln>
        </p:spPr>
        <p:txBody>
          <a:bodyPr>
            <a:prstTxWarp prst="textNoShape">
              <a:avLst/>
            </a:prstTxWarp>
            <a:spAutoFit/>
          </a:bodyPr>
          <a:lstStyle/>
          <a:p>
            <a:pPr>
              <a:spcBef>
                <a:spcPct val="50000"/>
              </a:spcBef>
            </a:pPr>
            <a:r>
              <a:rPr lang="en-US" sz="1600"/>
              <a:t>Skin fibroblasts from tail tip</a:t>
            </a:r>
          </a:p>
        </p:txBody>
      </p:sp>
      <p:sp>
        <p:nvSpPr>
          <p:cNvPr id="67676" name="Line 92"/>
          <p:cNvSpPr>
            <a:spLocks noChangeShapeType="1"/>
          </p:cNvSpPr>
          <p:nvPr/>
        </p:nvSpPr>
        <p:spPr bwMode="auto">
          <a:xfrm>
            <a:off x="2336802" y="2870204"/>
            <a:ext cx="1066800" cy="38100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67677" name="Freeform 93"/>
          <p:cNvSpPr>
            <a:spLocks/>
          </p:cNvSpPr>
          <p:nvPr/>
        </p:nvSpPr>
        <p:spPr bwMode="auto">
          <a:xfrm>
            <a:off x="4216402" y="3098805"/>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78" name="Oval 94">
            <a:hlinkClick r:id="rId3" action="ppaction://hlinkpres?slideindex=70&amp;slidetitle=Slide 70"/>
          </p:cNvPr>
          <p:cNvSpPr>
            <a:spLocks noChangeArrowheads="1"/>
          </p:cNvSpPr>
          <p:nvPr/>
        </p:nvSpPr>
        <p:spPr bwMode="auto">
          <a:xfrm>
            <a:off x="4394202" y="3201992"/>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79" name="Freeform 95"/>
          <p:cNvSpPr>
            <a:spLocks/>
          </p:cNvSpPr>
          <p:nvPr/>
        </p:nvSpPr>
        <p:spPr bwMode="auto">
          <a:xfrm>
            <a:off x="4368802" y="3335342"/>
            <a:ext cx="482600" cy="220662"/>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80" name="Oval 96">
            <a:hlinkClick r:id="rId3" action="ppaction://hlinkpres?slideindex=70&amp;slidetitle=Slide 70"/>
          </p:cNvPr>
          <p:cNvSpPr>
            <a:spLocks noChangeArrowheads="1"/>
          </p:cNvSpPr>
          <p:nvPr/>
        </p:nvSpPr>
        <p:spPr bwMode="auto">
          <a:xfrm>
            <a:off x="4546602" y="3438529"/>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81" name="Freeform 97"/>
          <p:cNvSpPr>
            <a:spLocks/>
          </p:cNvSpPr>
          <p:nvPr/>
        </p:nvSpPr>
        <p:spPr bwMode="auto">
          <a:xfrm>
            <a:off x="4089402" y="3556005"/>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rgbClr val="BFFF00"/>
          </a:solidFill>
          <a:ln w="9525">
            <a:solidFill>
              <a:schemeClr val="tx1"/>
            </a:solidFill>
            <a:round/>
            <a:headEnd/>
            <a:tailEnd/>
          </a:ln>
        </p:spPr>
        <p:txBody>
          <a:bodyPr wrap="none" anchor="ctr">
            <a:prstTxWarp prst="textNoShape">
              <a:avLst/>
            </a:prstTxWarp>
          </a:bodyPr>
          <a:lstStyle/>
          <a:p>
            <a:endParaRPr lang="en-US"/>
          </a:p>
        </p:txBody>
      </p:sp>
      <p:sp>
        <p:nvSpPr>
          <p:cNvPr id="67682" name="Oval 98">
            <a:hlinkClick r:id="rId3" action="ppaction://hlinkpres?slideindex=70&amp;slidetitle=Slide 70"/>
          </p:cNvPr>
          <p:cNvSpPr>
            <a:spLocks noChangeArrowheads="1"/>
          </p:cNvSpPr>
          <p:nvPr/>
        </p:nvSpPr>
        <p:spPr bwMode="auto">
          <a:xfrm>
            <a:off x="4267202" y="3659192"/>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83" name="Line 99"/>
          <p:cNvSpPr>
            <a:spLocks noChangeShapeType="1"/>
          </p:cNvSpPr>
          <p:nvPr/>
        </p:nvSpPr>
        <p:spPr bwMode="auto">
          <a:xfrm>
            <a:off x="5105400" y="3530601"/>
            <a:ext cx="2362200" cy="0"/>
          </a:xfrm>
          <a:prstGeom prst="line">
            <a:avLst/>
          </a:prstGeom>
          <a:noFill/>
          <a:ln w="28575">
            <a:solidFill>
              <a:schemeClr val="tx1"/>
            </a:solidFill>
            <a:round/>
            <a:headEnd/>
            <a:tailEnd type="triangle" w="med" len="med"/>
          </a:ln>
        </p:spPr>
        <p:txBody>
          <a:bodyPr wrap="none" anchor="ctr">
            <a:prstTxWarp prst="textNoShape">
              <a:avLst/>
            </a:prstTxWarp>
          </a:bodyPr>
          <a:lstStyle/>
          <a:p>
            <a:endParaRPr lang="en-US"/>
          </a:p>
        </p:txBody>
      </p:sp>
      <p:sp>
        <p:nvSpPr>
          <p:cNvPr id="67685" name="Freeform 101"/>
          <p:cNvSpPr>
            <a:spLocks/>
          </p:cNvSpPr>
          <p:nvPr/>
        </p:nvSpPr>
        <p:spPr bwMode="auto">
          <a:xfrm rot="5400000">
            <a:off x="9155113" y="5579007"/>
            <a:ext cx="346075" cy="330200"/>
          </a:xfrm>
          <a:custGeom>
            <a:avLst/>
            <a:gdLst/>
            <a:ahLst/>
            <a:cxnLst>
              <a:cxn ang="0">
                <a:pos x="31" y="53"/>
              </a:cxn>
              <a:cxn ang="0">
                <a:pos x="0" y="146"/>
              </a:cxn>
              <a:cxn ang="0">
                <a:pos x="87" y="164"/>
              </a:cxn>
              <a:cxn ang="0">
                <a:pos x="125" y="208"/>
              </a:cxn>
              <a:cxn ang="0">
                <a:pos x="143" y="146"/>
              </a:cxn>
              <a:cxn ang="0">
                <a:pos x="199" y="127"/>
              </a:cxn>
              <a:cxn ang="0">
                <a:pos x="218" y="115"/>
              </a:cxn>
              <a:cxn ang="0">
                <a:pos x="137" y="109"/>
              </a:cxn>
              <a:cxn ang="0">
                <a:pos x="168" y="34"/>
              </a:cxn>
              <a:cxn ang="0">
                <a:pos x="162" y="16"/>
              </a:cxn>
              <a:cxn ang="0">
                <a:pos x="118" y="53"/>
              </a:cxn>
              <a:cxn ang="0">
                <a:pos x="81" y="65"/>
              </a:cxn>
              <a:cxn ang="0">
                <a:pos x="44" y="53"/>
              </a:cxn>
              <a:cxn ang="0">
                <a:pos x="25" y="59"/>
              </a:cxn>
              <a:cxn ang="0">
                <a:pos x="31" y="53"/>
              </a:cxn>
            </a:cxnLst>
            <a:rect l="0" t="0" r="r" b="b"/>
            <a:pathLst>
              <a:path w="218" h="208">
                <a:moveTo>
                  <a:pt x="31" y="53"/>
                </a:moveTo>
                <a:cubicBezTo>
                  <a:pt x="25" y="106"/>
                  <a:pt x="31" y="114"/>
                  <a:pt x="0" y="146"/>
                </a:cubicBezTo>
                <a:cubicBezTo>
                  <a:pt x="28" y="155"/>
                  <a:pt x="58" y="154"/>
                  <a:pt x="87" y="164"/>
                </a:cubicBezTo>
                <a:cubicBezTo>
                  <a:pt x="101" y="178"/>
                  <a:pt x="110" y="193"/>
                  <a:pt x="125" y="208"/>
                </a:cubicBezTo>
                <a:cubicBezTo>
                  <a:pt x="127" y="190"/>
                  <a:pt x="125" y="159"/>
                  <a:pt x="143" y="146"/>
                </a:cubicBezTo>
                <a:cubicBezTo>
                  <a:pt x="156" y="135"/>
                  <a:pt x="183" y="134"/>
                  <a:pt x="199" y="127"/>
                </a:cubicBezTo>
                <a:cubicBezTo>
                  <a:pt x="205" y="123"/>
                  <a:pt x="218" y="115"/>
                  <a:pt x="218" y="115"/>
                </a:cubicBezTo>
                <a:cubicBezTo>
                  <a:pt x="191" y="113"/>
                  <a:pt x="159" y="124"/>
                  <a:pt x="137" y="109"/>
                </a:cubicBezTo>
                <a:cubicBezTo>
                  <a:pt x="110" y="91"/>
                  <a:pt x="160" y="46"/>
                  <a:pt x="168" y="34"/>
                </a:cubicBezTo>
                <a:cubicBezTo>
                  <a:pt x="188" y="0"/>
                  <a:pt x="184" y="7"/>
                  <a:pt x="162" y="16"/>
                </a:cubicBezTo>
                <a:cubicBezTo>
                  <a:pt x="150" y="27"/>
                  <a:pt x="132" y="45"/>
                  <a:pt x="118" y="53"/>
                </a:cubicBezTo>
                <a:cubicBezTo>
                  <a:pt x="106" y="58"/>
                  <a:pt x="81" y="65"/>
                  <a:pt x="81" y="65"/>
                </a:cubicBezTo>
                <a:cubicBezTo>
                  <a:pt x="68" y="61"/>
                  <a:pt x="56" y="49"/>
                  <a:pt x="44" y="53"/>
                </a:cubicBezTo>
                <a:cubicBezTo>
                  <a:pt x="37" y="55"/>
                  <a:pt x="31" y="59"/>
                  <a:pt x="25" y="59"/>
                </a:cubicBezTo>
                <a:cubicBezTo>
                  <a:pt x="22" y="59"/>
                  <a:pt x="29" y="55"/>
                  <a:pt x="31" y="53"/>
                </a:cubicBezTo>
                <a:close/>
              </a:path>
            </a:pathLst>
          </a:custGeom>
          <a:solidFill>
            <a:srgbClr val="FB96A8"/>
          </a:solidFill>
          <a:ln w="9525">
            <a:solidFill>
              <a:schemeClr val="tx1"/>
            </a:solidFill>
            <a:round/>
            <a:headEnd/>
            <a:tailEnd/>
          </a:ln>
        </p:spPr>
        <p:txBody>
          <a:bodyPr wrap="none" anchor="ctr">
            <a:prstTxWarp prst="textNoShape">
              <a:avLst/>
            </a:prstTxWarp>
          </a:bodyPr>
          <a:lstStyle/>
          <a:p>
            <a:endParaRPr lang="en-US"/>
          </a:p>
        </p:txBody>
      </p:sp>
      <p:sp>
        <p:nvSpPr>
          <p:cNvPr id="67686" name="Oval 102"/>
          <p:cNvSpPr>
            <a:spLocks noChangeArrowheads="1"/>
          </p:cNvSpPr>
          <p:nvPr/>
        </p:nvSpPr>
        <p:spPr bwMode="auto">
          <a:xfrm>
            <a:off x="9264650" y="5647269"/>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87" name="Freeform 103"/>
          <p:cNvSpPr>
            <a:spLocks/>
          </p:cNvSpPr>
          <p:nvPr/>
        </p:nvSpPr>
        <p:spPr bwMode="auto">
          <a:xfrm>
            <a:off x="9525000" y="5134507"/>
            <a:ext cx="273050" cy="665162"/>
          </a:xfrm>
          <a:custGeom>
            <a:avLst/>
            <a:gdLst/>
            <a:ahLst/>
            <a:cxnLst>
              <a:cxn ang="0">
                <a:pos x="25" y="100"/>
              </a:cxn>
              <a:cxn ang="0">
                <a:pos x="81" y="261"/>
              </a:cxn>
              <a:cxn ang="0">
                <a:pos x="106" y="317"/>
              </a:cxn>
              <a:cxn ang="0">
                <a:pos x="124" y="366"/>
              </a:cxn>
              <a:cxn ang="0">
                <a:pos x="99" y="279"/>
              </a:cxn>
              <a:cxn ang="0">
                <a:pos x="56" y="131"/>
              </a:cxn>
              <a:cxn ang="0">
                <a:pos x="6" y="25"/>
              </a:cxn>
              <a:cxn ang="0">
                <a:pos x="0" y="7"/>
              </a:cxn>
              <a:cxn ang="0">
                <a:pos x="25" y="100"/>
              </a:cxn>
            </a:cxnLst>
            <a:rect l="0" t="0" r="r" b="b"/>
            <a:pathLst>
              <a:path w="124" h="419">
                <a:moveTo>
                  <a:pt x="25" y="100"/>
                </a:moveTo>
                <a:cubicBezTo>
                  <a:pt x="31" y="156"/>
                  <a:pt x="38" y="218"/>
                  <a:pt x="81" y="261"/>
                </a:cubicBezTo>
                <a:cubicBezTo>
                  <a:pt x="95" y="305"/>
                  <a:pt x="85" y="287"/>
                  <a:pt x="106" y="317"/>
                </a:cubicBezTo>
                <a:cubicBezTo>
                  <a:pt x="112" y="337"/>
                  <a:pt x="107" y="419"/>
                  <a:pt x="124" y="366"/>
                </a:cubicBezTo>
                <a:cubicBezTo>
                  <a:pt x="119" y="326"/>
                  <a:pt x="124" y="304"/>
                  <a:pt x="99" y="279"/>
                </a:cubicBezTo>
                <a:cubicBezTo>
                  <a:pt x="81" y="225"/>
                  <a:pt x="118" y="150"/>
                  <a:pt x="56" y="131"/>
                </a:cubicBezTo>
                <a:cubicBezTo>
                  <a:pt x="27" y="100"/>
                  <a:pt x="35" y="54"/>
                  <a:pt x="6" y="25"/>
                </a:cubicBezTo>
                <a:cubicBezTo>
                  <a:pt x="4" y="19"/>
                  <a:pt x="0" y="0"/>
                  <a:pt x="0" y="7"/>
                </a:cubicBezTo>
                <a:cubicBezTo>
                  <a:pt x="0" y="39"/>
                  <a:pt x="25" y="67"/>
                  <a:pt x="25" y="100"/>
                </a:cubicBezTo>
                <a:close/>
              </a:path>
            </a:pathLst>
          </a:custGeom>
          <a:solidFill>
            <a:srgbClr val="15FF5A"/>
          </a:solidFill>
          <a:ln w="9525">
            <a:solidFill>
              <a:schemeClr val="tx1"/>
            </a:solidFill>
            <a:round/>
            <a:headEnd/>
            <a:tailEnd/>
          </a:ln>
        </p:spPr>
        <p:txBody>
          <a:bodyPr wrap="none" anchor="ctr">
            <a:prstTxWarp prst="textNoShape">
              <a:avLst/>
            </a:prstTxWarp>
          </a:bodyPr>
          <a:lstStyle/>
          <a:p>
            <a:endParaRPr lang="en-US"/>
          </a:p>
        </p:txBody>
      </p:sp>
      <p:sp>
        <p:nvSpPr>
          <p:cNvPr id="67688" name="Oval 104"/>
          <p:cNvSpPr>
            <a:spLocks noChangeArrowheads="1"/>
          </p:cNvSpPr>
          <p:nvPr/>
        </p:nvSpPr>
        <p:spPr bwMode="auto">
          <a:xfrm>
            <a:off x="9645650" y="5399619"/>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89" name="Freeform 105"/>
          <p:cNvSpPr>
            <a:spLocks/>
          </p:cNvSpPr>
          <p:nvPr/>
        </p:nvSpPr>
        <p:spPr bwMode="auto">
          <a:xfrm rot="-5400000">
            <a:off x="9132094" y="4409813"/>
            <a:ext cx="273050" cy="665162"/>
          </a:xfrm>
          <a:custGeom>
            <a:avLst/>
            <a:gdLst/>
            <a:ahLst/>
            <a:cxnLst>
              <a:cxn ang="0">
                <a:pos x="25" y="100"/>
              </a:cxn>
              <a:cxn ang="0">
                <a:pos x="81" y="261"/>
              </a:cxn>
              <a:cxn ang="0">
                <a:pos x="106" y="317"/>
              </a:cxn>
              <a:cxn ang="0">
                <a:pos x="124" y="366"/>
              </a:cxn>
              <a:cxn ang="0">
                <a:pos x="99" y="279"/>
              </a:cxn>
              <a:cxn ang="0">
                <a:pos x="56" y="131"/>
              </a:cxn>
              <a:cxn ang="0">
                <a:pos x="6" y="25"/>
              </a:cxn>
              <a:cxn ang="0">
                <a:pos x="0" y="7"/>
              </a:cxn>
              <a:cxn ang="0">
                <a:pos x="25" y="100"/>
              </a:cxn>
            </a:cxnLst>
            <a:rect l="0" t="0" r="r" b="b"/>
            <a:pathLst>
              <a:path w="124" h="419">
                <a:moveTo>
                  <a:pt x="25" y="100"/>
                </a:moveTo>
                <a:cubicBezTo>
                  <a:pt x="31" y="156"/>
                  <a:pt x="38" y="218"/>
                  <a:pt x="81" y="261"/>
                </a:cubicBezTo>
                <a:cubicBezTo>
                  <a:pt x="95" y="305"/>
                  <a:pt x="85" y="287"/>
                  <a:pt x="106" y="317"/>
                </a:cubicBezTo>
                <a:cubicBezTo>
                  <a:pt x="112" y="337"/>
                  <a:pt x="107" y="419"/>
                  <a:pt x="124" y="366"/>
                </a:cubicBezTo>
                <a:cubicBezTo>
                  <a:pt x="119" y="326"/>
                  <a:pt x="124" y="304"/>
                  <a:pt x="99" y="279"/>
                </a:cubicBezTo>
                <a:cubicBezTo>
                  <a:pt x="81" y="225"/>
                  <a:pt x="118" y="150"/>
                  <a:pt x="56" y="131"/>
                </a:cubicBezTo>
                <a:cubicBezTo>
                  <a:pt x="27" y="100"/>
                  <a:pt x="35" y="54"/>
                  <a:pt x="6" y="25"/>
                </a:cubicBezTo>
                <a:cubicBezTo>
                  <a:pt x="4" y="19"/>
                  <a:pt x="0" y="0"/>
                  <a:pt x="0" y="7"/>
                </a:cubicBezTo>
                <a:cubicBezTo>
                  <a:pt x="0" y="39"/>
                  <a:pt x="25" y="67"/>
                  <a:pt x="25" y="100"/>
                </a:cubicBezTo>
                <a:close/>
              </a:path>
            </a:pathLst>
          </a:custGeom>
          <a:solidFill>
            <a:srgbClr val="15FF5A"/>
          </a:solidFill>
          <a:ln w="9525">
            <a:solidFill>
              <a:schemeClr val="tx1"/>
            </a:solidFill>
            <a:round/>
            <a:headEnd/>
            <a:tailEnd/>
          </a:ln>
        </p:spPr>
        <p:txBody>
          <a:bodyPr wrap="none" anchor="ctr">
            <a:prstTxWarp prst="textNoShape">
              <a:avLst/>
            </a:prstTxWarp>
          </a:bodyPr>
          <a:lstStyle/>
          <a:p>
            <a:endParaRPr lang="en-US"/>
          </a:p>
        </p:txBody>
      </p:sp>
      <p:sp>
        <p:nvSpPr>
          <p:cNvPr id="67690" name="Oval 106"/>
          <p:cNvSpPr>
            <a:spLocks noChangeArrowheads="1"/>
          </p:cNvSpPr>
          <p:nvPr/>
        </p:nvSpPr>
        <p:spPr bwMode="auto">
          <a:xfrm rot="-5400000">
            <a:off x="9253538" y="4674132"/>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91" name="Freeform 107"/>
          <p:cNvSpPr>
            <a:spLocks/>
          </p:cNvSpPr>
          <p:nvPr/>
        </p:nvSpPr>
        <p:spPr bwMode="auto">
          <a:xfrm rot="-5400000">
            <a:off x="8884445" y="5271826"/>
            <a:ext cx="287337" cy="222250"/>
          </a:xfrm>
          <a:custGeom>
            <a:avLst/>
            <a:gdLst/>
            <a:ahLst/>
            <a:cxnLst>
              <a:cxn ang="0">
                <a:pos x="105" y="26"/>
              </a:cxn>
              <a:cxn ang="0">
                <a:pos x="31" y="8"/>
              </a:cxn>
              <a:cxn ang="0">
                <a:pos x="0" y="64"/>
              </a:cxn>
              <a:cxn ang="0">
                <a:pos x="56" y="132"/>
              </a:cxn>
              <a:cxn ang="0">
                <a:pos x="136" y="101"/>
              </a:cxn>
              <a:cxn ang="0">
                <a:pos x="130" y="76"/>
              </a:cxn>
              <a:cxn ang="0">
                <a:pos x="87" y="39"/>
              </a:cxn>
              <a:cxn ang="0">
                <a:pos x="105" y="26"/>
              </a:cxn>
            </a:cxnLst>
            <a:rect l="0" t="0" r="r" b="b"/>
            <a:pathLst>
              <a:path w="136" h="137">
                <a:moveTo>
                  <a:pt x="105" y="26"/>
                </a:moveTo>
                <a:cubicBezTo>
                  <a:pt x="69" y="2"/>
                  <a:pt x="82" y="0"/>
                  <a:pt x="31" y="8"/>
                </a:cubicBezTo>
                <a:cubicBezTo>
                  <a:pt x="6" y="23"/>
                  <a:pt x="8" y="37"/>
                  <a:pt x="0" y="64"/>
                </a:cubicBezTo>
                <a:cubicBezTo>
                  <a:pt x="7" y="120"/>
                  <a:pt x="6" y="116"/>
                  <a:pt x="56" y="132"/>
                </a:cubicBezTo>
                <a:cubicBezTo>
                  <a:pt x="93" y="127"/>
                  <a:pt x="123" y="137"/>
                  <a:pt x="136" y="101"/>
                </a:cubicBezTo>
                <a:cubicBezTo>
                  <a:pt x="134" y="92"/>
                  <a:pt x="135" y="82"/>
                  <a:pt x="130" y="76"/>
                </a:cubicBezTo>
                <a:cubicBezTo>
                  <a:pt x="125" y="69"/>
                  <a:pt x="83" y="59"/>
                  <a:pt x="87" y="39"/>
                </a:cubicBezTo>
                <a:cubicBezTo>
                  <a:pt x="88" y="31"/>
                  <a:pt x="99" y="30"/>
                  <a:pt x="105" y="26"/>
                </a:cubicBezTo>
                <a:close/>
              </a:path>
            </a:pathLst>
          </a:custGeom>
          <a:solidFill>
            <a:srgbClr val="FAFF19"/>
          </a:solidFill>
          <a:ln w="9525">
            <a:solidFill>
              <a:schemeClr val="tx1"/>
            </a:solidFill>
            <a:round/>
            <a:headEnd/>
            <a:tailEnd/>
          </a:ln>
        </p:spPr>
        <p:txBody>
          <a:bodyPr wrap="none" anchor="ctr">
            <a:prstTxWarp prst="textNoShape">
              <a:avLst/>
            </a:prstTxWarp>
          </a:bodyPr>
          <a:lstStyle/>
          <a:p>
            <a:endParaRPr lang="en-US"/>
          </a:p>
        </p:txBody>
      </p:sp>
      <p:sp>
        <p:nvSpPr>
          <p:cNvPr id="67692" name="Oval 108"/>
          <p:cNvSpPr>
            <a:spLocks noChangeArrowheads="1"/>
          </p:cNvSpPr>
          <p:nvPr/>
        </p:nvSpPr>
        <p:spPr bwMode="auto">
          <a:xfrm rot="-5400000">
            <a:off x="8942388" y="5348819"/>
            <a:ext cx="76200" cy="762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a:p>
        </p:txBody>
      </p:sp>
      <p:sp>
        <p:nvSpPr>
          <p:cNvPr id="67693" name="Freeform 109"/>
          <p:cNvSpPr>
            <a:spLocks/>
          </p:cNvSpPr>
          <p:nvPr/>
        </p:nvSpPr>
        <p:spPr bwMode="auto">
          <a:xfrm flipH="1">
            <a:off x="9544050" y="4961470"/>
            <a:ext cx="482600" cy="220663"/>
          </a:xfrm>
          <a:custGeom>
            <a:avLst/>
            <a:gdLst/>
            <a:ahLst/>
            <a:cxnLst>
              <a:cxn ang="0">
                <a:pos x="0" y="77"/>
              </a:cxn>
              <a:cxn ang="0">
                <a:pos x="56" y="71"/>
              </a:cxn>
              <a:cxn ang="0">
                <a:pos x="75" y="65"/>
              </a:cxn>
              <a:cxn ang="0">
                <a:pos x="62" y="52"/>
              </a:cxn>
              <a:cxn ang="0">
                <a:pos x="130" y="46"/>
              </a:cxn>
              <a:cxn ang="0">
                <a:pos x="205" y="46"/>
              </a:cxn>
              <a:cxn ang="0">
                <a:pos x="255" y="96"/>
              </a:cxn>
              <a:cxn ang="0">
                <a:pos x="292" y="108"/>
              </a:cxn>
              <a:cxn ang="0">
                <a:pos x="205" y="133"/>
              </a:cxn>
              <a:cxn ang="0">
                <a:pos x="50" y="139"/>
              </a:cxn>
              <a:cxn ang="0">
                <a:pos x="62" y="120"/>
              </a:cxn>
              <a:cxn ang="0">
                <a:pos x="75" y="108"/>
              </a:cxn>
              <a:cxn ang="0">
                <a:pos x="0" y="77"/>
              </a:cxn>
            </a:cxnLst>
            <a:rect l="0" t="0" r="r" b="b"/>
            <a:pathLst>
              <a:path w="304" h="139">
                <a:moveTo>
                  <a:pt x="0" y="77"/>
                </a:moveTo>
                <a:cubicBezTo>
                  <a:pt x="18" y="75"/>
                  <a:pt x="37" y="73"/>
                  <a:pt x="56" y="71"/>
                </a:cubicBezTo>
                <a:cubicBezTo>
                  <a:pt x="62" y="69"/>
                  <a:pt x="73" y="71"/>
                  <a:pt x="75" y="65"/>
                </a:cubicBezTo>
                <a:cubicBezTo>
                  <a:pt x="76" y="59"/>
                  <a:pt x="66" y="56"/>
                  <a:pt x="62" y="52"/>
                </a:cubicBezTo>
                <a:cubicBezTo>
                  <a:pt x="44" y="0"/>
                  <a:pt x="103" y="37"/>
                  <a:pt x="130" y="46"/>
                </a:cubicBezTo>
                <a:cubicBezTo>
                  <a:pt x="158" y="42"/>
                  <a:pt x="184" y="27"/>
                  <a:pt x="205" y="46"/>
                </a:cubicBezTo>
                <a:cubicBezTo>
                  <a:pt x="191" y="100"/>
                  <a:pt x="173" y="86"/>
                  <a:pt x="255" y="96"/>
                </a:cubicBezTo>
                <a:cubicBezTo>
                  <a:pt x="267" y="100"/>
                  <a:pt x="304" y="104"/>
                  <a:pt x="292" y="108"/>
                </a:cubicBezTo>
                <a:cubicBezTo>
                  <a:pt x="259" y="118"/>
                  <a:pt x="240" y="128"/>
                  <a:pt x="205" y="133"/>
                </a:cubicBezTo>
                <a:cubicBezTo>
                  <a:pt x="150" y="128"/>
                  <a:pt x="102" y="121"/>
                  <a:pt x="50" y="139"/>
                </a:cubicBezTo>
                <a:cubicBezTo>
                  <a:pt x="54" y="132"/>
                  <a:pt x="57" y="125"/>
                  <a:pt x="62" y="120"/>
                </a:cubicBezTo>
                <a:cubicBezTo>
                  <a:pt x="65" y="115"/>
                  <a:pt x="75" y="113"/>
                  <a:pt x="75" y="108"/>
                </a:cubicBezTo>
                <a:cubicBezTo>
                  <a:pt x="75" y="93"/>
                  <a:pt x="9" y="79"/>
                  <a:pt x="0" y="77"/>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694" name="Oval 110">
            <a:hlinkClick r:id="rId3" action="ppaction://hlinkpres?slideindex=70&amp;slidetitle=Slide 70"/>
          </p:cNvPr>
          <p:cNvSpPr>
            <a:spLocks noChangeArrowheads="1"/>
          </p:cNvSpPr>
          <p:nvPr/>
        </p:nvSpPr>
        <p:spPr bwMode="auto">
          <a:xfrm flipH="1">
            <a:off x="9721850" y="5072594"/>
            <a:ext cx="76200" cy="76200"/>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a:p>
        </p:txBody>
      </p:sp>
      <p:sp>
        <p:nvSpPr>
          <p:cNvPr id="67695" name="Text Box 111"/>
          <p:cNvSpPr txBox="1">
            <a:spLocks noChangeArrowheads="1"/>
          </p:cNvSpPr>
          <p:nvPr/>
        </p:nvSpPr>
        <p:spPr bwMode="auto">
          <a:xfrm>
            <a:off x="7721598" y="2421467"/>
            <a:ext cx="2603500" cy="707886"/>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dirty="0"/>
              <a:t>Induced pluripotent stem (</a:t>
            </a:r>
            <a:r>
              <a:rPr lang="en-US" sz="2000" dirty="0" err="1"/>
              <a:t>iPS</a:t>
            </a:r>
            <a:r>
              <a:rPr lang="en-US" sz="2000" dirty="0"/>
              <a:t>) cells</a:t>
            </a:r>
          </a:p>
        </p:txBody>
      </p:sp>
      <p:sp>
        <p:nvSpPr>
          <p:cNvPr id="67697" name="Text Box 113"/>
          <p:cNvSpPr txBox="1">
            <a:spLocks noChangeArrowheads="1"/>
          </p:cNvSpPr>
          <p:nvPr/>
        </p:nvSpPr>
        <p:spPr bwMode="auto">
          <a:xfrm>
            <a:off x="7010400" y="4650320"/>
            <a:ext cx="1447800" cy="346075"/>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en-US" sz="1600"/>
              <a:t>Differentiation</a:t>
            </a:r>
          </a:p>
        </p:txBody>
      </p:sp>
      <p:sp>
        <p:nvSpPr>
          <p:cNvPr id="67698" name="Text Box 114"/>
          <p:cNvSpPr txBox="1">
            <a:spLocks noChangeArrowheads="1"/>
          </p:cNvSpPr>
          <p:nvPr/>
        </p:nvSpPr>
        <p:spPr bwMode="auto">
          <a:xfrm>
            <a:off x="4343400" y="5825069"/>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t>in chimeras</a:t>
            </a:r>
          </a:p>
        </p:txBody>
      </p:sp>
      <p:sp>
        <p:nvSpPr>
          <p:cNvPr id="67710" name="Text Box 126"/>
          <p:cNvSpPr txBox="1">
            <a:spLocks noChangeArrowheads="1"/>
          </p:cNvSpPr>
          <p:nvPr/>
        </p:nvSpPr>
        <p:spPr bwMode="auto">
          <a:xfrm>
            <a:off x="9601200" y="4421719"/>
            <a:ext cx="8382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t>in vitro</a:t>
            </a:r>
          </a:p>
        </p:txBody>
      </p:sp>
      <p:sp>
        <p:nvSpPr>
          <p:cNvPr id="67711" name="Line 127"/>
          <p:cNvSpPr>
            <a:spLocks noChangeShapeType="1"/>
          </p:cNvSpPr>
          <p:nvPr/>
        </p:nvSpPr>
        <p:spPr bwMode="auto">
          <a:xfrm flipH="1">
            <a:off x="7848600" y="3996269"/>
            <a:ext cx="304800" cy="53340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7712" name="Line 128"/>
          <p:cNvSpPr>
            <a:spLocks noChangeShapeType="1"/>
          </p:cNvSpPr>
          <p:nvPr/>
        </p:nvSpPr>
        <p:spPr bwMode="auto">
          <a:xfrm>
            <a:off x="8534400" y="4986869"/>
            <a:ext cx="304800" cy="22860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7714" name="Line 130"/>
          <p:cNvSpPr>
            <a:spLocks noChangeShapeType="1"/>
          </p:cNvSpPr>
          <p:nvPr/>
        </p:nvSpPr>
        <p:spPr bwMode="auto">
          <a:xfrm flipH="1">
            <a:off x="3657600" y="5825069"/>
            <a:ext cx="228600" cy="22860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7715" name="Text Box 131"/>
          <p:cNvSpPr txBox="1">
            <a:spLocks noChangeArrowheads="1"/>
          </p:cNvSpPr>
          <p:nvPr/>
        </p:nvSpPr>
        <p:spPr bwMode="auto">
          <a:xfrm>
            <a:off x="2436282" y="18721"/>
            <a:ext cx="7247468" cy="830997"/>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2400" dirty="0"/>
              <a:t>Direct </a:t>
            </a:r>
            <a:r>
              <a:rPr lang="en-US" sz="2400" dirty="0"/>
              <a:t>reprogramming of adult somatic cells </a:t>
            </a:r>
            <a:r>
              <a:rPr lang="en-US" sz="2400" dirty="0"/>
              <a:t>in vitro to give induced pluripotent stem (</a:t>
            </a:r>
            <a:r>
              <a:rPr lang="en-US" sz="2400" dirty="0" err="1"/>
              <a:t>iPS</a:t>
            </a:r>
            <a:r>
              <a:rPr lang="en-US" sz="2400" dirty="0"/>
              <a:t>) </a:t>
            </a:r>
            <a:r>
              <a:rPr lang="en-US" sz="2400" dirty="0"/>
              <a:t>cells</a:t>
            </a:r>
          </a:p>
        </p:txBody>
      </p:sp>
      <p:sp>
        <p:nvSpPr>
          <p:cNvPr id="67716" name="Line 132"/>
          <p:cNvSpPr>
            <a:spLocks noChangeShapeType="1"/>
          </p:cNvSpPr>
          <p:nvPr/>
        </p:nvSpPr>
        <p:spPr bwMode="auto">
          <a:xfrm>
            <a:off x="1524000" y="892381"/>
            <a:ext cx="9144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pic>
        <p:nvPicPr>
          <p:cNvPr id="67717" name="Picture 133"/>
          <p:cNvPicPr>
            <a:picLocks noChangeAspect="1" noChangeArrowheads="1"/>
          </p:cNvPicPr>
          <p:nvPr/>
        </p:nvPicPr>
        <p:blipFill>
          <a:blip r:embed="rId4"/>
          <a:srcRect l="47697" b="55844"/>
          <a:stretch>
            <a:fillRect/>
          </a:stretch>
        </p:blipFill>
        <p:spPr bwMode="auto">
          <a:xfrm>
            <a:off x="5303838" y="4450295"/>
            <a:ext cx="1249362" cy="1222375"/>
          </a:xfrm>
          <a:prstGeom prst="rect">
            <a:avLst/>
          </a:prstGeom>
          <a:noFill/>
        </p:spPr>
      </p:pic>
      <p:sp>
        <p:nvSpPr>
          <p:cNvPr id="67718" name="Line 134"/>
          <p:cNvSpPr>
            <a:spLocks noChangeShapeType="1"/>
          </p:cNvSpPr>
          <p:nvPr/>
        </p:nvSpPr>
        <p:spPr bwMode="auto">
          <a:xfrm flipH="1">
            <a:off x="6172200" y="4834469"/>
            <a:ext cx="685800" cy="38100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7719" name="Freeform 135"/>
          <p:cNvSpPr>
            <a:spLocks/>
          </p:cNvSpPr>
          <p:nvPr/>
        </p:nvSpPr>
        <p:spPr bwMode="auto">
          <a:xfrm>
            <a:off x="5791200" y="5139269"/>
            <a:ext cx="152400" cy="1524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722" name="Line 138"/>
          <p:cNvSpPr>
            <a:spLocks noChangeShapeType="1"/>
          </p:cNvSpPr>
          <p:nvPr/>
        </p:nvSpPr>
        <p:spPr bwMode="auto">
          <a:xfrm flipH="1">
            <a:off x="4876800" y="5139269"/>
            <a:ext cx="457200" cy="15240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67723" name="Text Box 139"/>
          <p:cNvSpPr txBox="1">
            <a:spLocks noChangeArrowheads="1"/>
          </p:cNvSpPr>
          <p:nvPr/>
        </p:nvSpPr>
        <p:spPr bwMode="auto">
          <a:xfrm>
            <a:off x="5715000" y="4834470"/>
            <a:ext cx="184150" cy="549275"/>
          </a:xfrm>
          <a:prstGeom prst="rect">
            <a:avLst/>
          </a:prstGeom>
          <a:noFill/>
          <a:ln w="9525">
            <a:noFill/>
            <a:miter lim="800000"/>
            <a:headEnd/>
            <a:tailEnd/>
          </a:ln>
        </p:spPr>
        <p:txBody>
          <a:bodyPr>
            <a:prstTxWarp prst="textNoShape">
              <a:avLst/>
            </a:prstTxWarp>
            <a:spAutoFit/>
          </a:bodyPr>
          <a:lstStyle/>
          <a:p>
            <a:pPr>
              <a:spcBef>
                <a:spcPct val="50000"/>
              </a:spcBef>
            </a:pPr>
            <a:r>
              <a:rPr lang="en-US" sz="3000">
                <a:solidFill>
                  <a:schemeClr val="accent2"/>
                </a:solidFill>
              </a:rPr>
              <a:t>.</a:t>
            </a:r>
          </a:p>
        </p:txBody>
      </p:sp>
      <p:sp>
        <p:nvSpPr>
          <p:cNvPr id="67724" name="Freeform 140"/>
          <p:cNvSpPr>
            <a:spLocks/>
          </p:cNvSpPr>
          <p:nvPr/>
        </p:nvSpPr>
        <p:spPr bwMode="auto">
          <a:xfrm>
            <a:off x="6019800" y="5139269"/>
            <a:ext cx="152400" cy="152400"/>
          </a:xfrm>
          <a:custGeom>
            <a:avLst/>
            <a:gdLst/>
            <a:ahLst/>
            <a:cxnLst>
              <a:cxn ang="0">
                <a:pos x="73" y="0"/>
              </a:cxn>
              <a:cxn ang="0">
                <a:pos x="36" y="12"/>
              </a:cxn>
              <a:cxn ang="0">
                <a:pos x="18" y="18"/>
              </a:cxn>
              <a:cxn ang="0">
                <a:pos x="18" y="111"/>
              </a:cxn>
              <a:cxn ang="0">
                <a:pos x="36" y="117"/>
              </a:cxn>
              <a:cxn ang="0">
                <a:pos x="73" y="130"/>
              </a:cxn>
              <a:cxn ang="0">
                <a:pos x="129" y="111"/>
              </a:cxn>
              <a:cxn ang="0">
                <a:pos x="98" y="24"/>
              </a:cxn>
              <a:cxn ang="0">
                <a:pos x="73" y="0"/>
              </a:cxn>
            </a:cxnLst>
            <a:rect l="0" t="0" r="r" b="b"/>
            <a:pathLst>
              <a:path w="169" h="130">
                <a:moveTo>
                  <a:pt x="73" y="0"/>
                </a:moveTo>
                <a:cubicBezTo>
                  <a:pt x="60" y="4"/>
                  <a:pt x="48" y="7"/>
                  <a:pt x="36" y="12"/>
                </a:cubicBezTo>
                <a:cubicBezTo>
                  <a:pt x="29" y="13"/>
                  <a:pt x="18" y="18"/>
                  <a:pt x="18" y="18"/>
                </a:cubicBezTo>
                <a:cubicBezTo>
                  <a:pt x="5" y="53"/>
                  <a:pt x="0" y="56"/>
                  <a:pt x="18" y="111"/>
                </a:cubicBezTo>
                <a:cubicBezTo>
                  <a:pt x="19" y="117"/>
                  <a:pt x="30" y="114"/>
                  <a:pt x="36" y="117"/>
                </a:cubicBezTo>
                <a:cubicBezTo>
                  <a:pt x="48" y="121"/>
                  <a:pt x="73" y="130"/>
                  <a:pt x="73" y="130"/>
                </a:cubicBezTo>
                <a:cubicBezTo>
                  <a:pt x="91" y="124"/>
                  <a:pt x="129" y="111"/>
                  <a:pt x="129" y="111"/>
                </a:cubicBezTo>
                <a:cubicBezTo>
                  <a:pt x="169" y="74"/>
                  <a:pt x="136" y="34"/>
                  <a:pt x="98" y="24"/>
                </a:cubicBezTo>
                <a:cubicBezTo>
                  <a:pt x="76" y="9"/>
                  <a:pt x="83" y="18"/>
                  <a:pt x="73" y="0"/>
                </a:cubicBezTo>
                <a:close/>
              </a:path>
            </a:pathLst>
          </a:cu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67725" name="Text Box 141"/>
          <p:cNvSpPr txBox="1">
            <a:spLocks noChangeArrowheads="1"/>
          </p:cNvSpPr>
          <p:nvPr/>
        </p:nvSpPr>
        <p:spPr bwMode="auto">
          <a:xfrm>
            <a:off x="5943600" y="4834470"/>
            <a:ext cx="184150" cy="549275"/>
          </a:xfrm>
          <a:prstGeom prst="rect">
            <a:avLst/>
          </a:prstGeom>
          <a:noFill/>
          <a:ln w="9525">
            <a:noFill/>
            <a:miter lim="800000"/>
            <a:headEnd/>
            <a:tailEnd/>
          </a:ln>
        </p:spPr>
        <p:txBody>
          <a:bodyPr>
            <a:prstTxWarp prst="textNoShape">
              <a:avLst/>
            </a:prstTxWarp>
            <a:spAutoFit/>
          </a:bodyPr>
          <a:lstStyle/>
          <a:p>
            <a:pPr>
              <a:spcBef>
                <a:spcPct val="50000"/>
              </a:spcBef>
            </a:pPr>
            <a:r>
              <a:rPr lang="en-US" sz="3000">
                <a:solidFill>
                  <a:schemeClr val="accent2"/>
                </a:solidFill>
              </a:rPr>
              <a:t>.</a:t>
            </a:r>
          </a:p>
        </p:txBody>
      </p:sp>
      <p:sp>
        <p:nvSpPr>
          <p:cNvPr id="67726" name="Oval 142"/>
          <p:cNvSpPr>
            <a:spLocks noChangeArrowheads="1"/>
          </p:cNvSpPr>
          <p:nvPr/>
        </p:nvSpPr>
        <p:spPr bwMode="auto">
          <a:xfrm>
            <a:off x="5410200" y="5520269"/>
            <a:ext cx="228600" cy="228600"/>
          </a:xfrm>
          <a:prstGeom prst="ellipse">
            <a:avLst/>
          </a:prstGeom>
          <a:solidFill>
            <a:schemeClr val="bg1"/>
          </a:solidFill>
          <a:ln w="9525">
            <a:solidFill>
              <a:schemeClr val="bg1"/>
            </a:solidFill>
            <a:round/>
            <a:headEnd/>
            <a:tailEnd/>
          </a:ln>
        </p:spPr>
        <p:txBody>
          <a:bodyPr wrap="none" anchor="ctr">
            <a:prstTxWarp prst="textNoShape">
              <a:avLst/>
            </a:prstTxWarp>
          </a:bodyPr>
          <a:lstStyle/>
          <a:p>
            <a:endParaRPr lang="en-US"/>
          </a:p>
        </p:txBody>
      </p:sp>
      <p:sp>
        <p:nvSpPr>
          <p:cNvPr id="67727" name="Text Box 143"/>
          <p:cNvSpPr txBox="1">
            <a:spLocks noChangeArrowheads="1"/>
          </p:cNvSpPr>
          <p:nvPr/>
        </p:nvSpPr>
        <p:spPr bwMode="auto">
          <a:xfrm>
            <a:off x="4686300" y="1228375"/>
            <a:ext cx="5145618" cy="646331"/>
          </a:xfrm>
          <a:prstGeom prst="rect">
            <a:avLst/>
          </a:prstGeom>
          <a:noFill/>
          <a:ln w="6350">
            <a:solidFill>
              <a:schemeClr val="tx1"/>
            </a:solidFill>
            <a:miter lim="800000"/>
            <a:headEnd/>
            <a:tailEnd/>
          </a:ln>
        </p:spPr>
        <p:txBody>
          <a:bodyPr wrap="square">
            <a:prstTxWarp prst="textNoShape">
              <a:avLst/>
            </a:prstTxWarp>
            <a:spAutoFit/>
          </a:bodyPr>
          <a:lstStyle/>
          <a:p>
            <a:pPr>
              <a:spcBef>
                <a:spcPct val="50000"/>
              </a:spcBef>
            </a:pPr>
            <a:r>
              <a:rPr lang="en-US" dirty="0"/>
              <a:t>Add four </a:t>
            </a:r>
            <a:r>
              <a:rPr lang="en-US" dirty="0"/>
              <a:t>genes (all transcription factors) known to be important to define embryonic stem cells </a:t>
            </a:r>
            <a:endParaRPr lang="en-US" dirty="0"/>
          </a:p>
        </p:txBody>
      </p:sp>
      <p:sp>
        <p:nvSpPr>
          <p:cNvPr id="3" name="Left Arrow 2"/>
          <p:cNvSpPr/>
          <p:nvPr/>
        </p:nvSpPr>
        <p:spPr>
          <a:xfrm rot="19091039">
            <a:off x="4790993" y="2939177"/>
            <a:ext cx="576000" cy="180000"/>
          </a:xfrm>
          <a:prstGeom prst="lef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127750" y="6446852"/>
            <a:ext cx="4368800" cy="369332"/>
          </a:xfrm>
          <a:prstGeom prst="rect">
            <a:avLst/>
          </a:prstGeom>
          <a:noFill/>
          <a:ln>
            <a:solidFill>
              <a:schemeClr val="tx1"/>
            </a:solidFill>
          </a:ln>
        </p:spPr>
        <p:txBody>
          <a:bodyPr wrap="square" rtlCol="0">
            <a:spAutoFit/>
          </a:bodyPr>
          <a:lstStyle/>
          <a:p>
            <a:r>
              <a:rPr lang="en-US">
                <a:solidFill>
                  <a:srgbClr val="511267"/>
                </a:solidFill>
              </a:rPr>
              <a:t>Shinya Yamanaka and colleagues (2006</a:t>
            </a:r>
            <a:r>
              <a:rPr lang="en-US">
                <a:solidFill>
                  <a:srgbClr val="511267"/>
                </a:solidFill>
              </a:rPr>
              <a:t>)</a:t>
            </a:r>
            <a:endParaRPr lang="en-US"/>
          </a:p>
        </p:txBody>
      </p:sp>
    </p:spTree>
    <p:extLst>
      <p:ext uri="{BB962C8B-B14F-4D97-AF65-F5344CB8AC3E}">
        <p14:creationId xmlns:p14="http://schemas.microsoft.com/office/powerpoint/2010/main" val="1641282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8668" y="546112"/>
            <a:ext cx="9059332" cy="769441"/>
          </a:xfrm>
          <a:prstGeom prst="rect">
            <a:avLst/>
          </a:prstGeom>
          <a:noFill/>
          <a:ln>
            <a:solidFill>
              <a:srgbClr val="FFFFFF"/>
            </a:solidFill>
          </a:ln>
        </p:spPr>
        <p:txBody>
          <a:bodyPr wrap="square" rtlCol="0">
            <a:spAutoFit/>
          </a:bodyPr>
          <a:lstStyle/>
          <a:p>
            <a:pPr>
              <a:spcAft>
                <a:spcPts val="1200"/>
              </a:spcAft>
            </a:pPr>
            <a:r>
              <a:rPr lang="en-US" sz="2200" dirty="0" err="1"/>
              <a:t>iPS</a:t>
            </a:r>
            <a:r>
              <a:rPr lang="en-US" sz="2200" dirty="0"/>
              <a:t> cells can also give rise to “germ cells”, which, in female animals go on to give rise to eggs and in males to sperm. </a:t>
            </a:r>
          </a:p>
        </p:txBody>
      </p:sp>
      <p:sp>
        <p:nvSpPr>
          <p:cNvPr id="5" name="TextBox 4"/>
          <p:cNvSpPr txBox="1"/>
          <p:nvPr/>
        </p:nvSpPr>
        <p:spPr>
          <a:xfrm>
            <a:off x="1608669" y="5568964"/>
            <a:ext cx="8958619" cy="830997"/>
          </a:xfrm>
          <a:prstGeom prst="rect">
            <a:avLst/>
          </a:prstGeom>
          <a:noFill/>
          <a:ln>
            <a:solidFill>
              <a:srgbClr val="0000FF"/>
            </a:solidFill>
          </a:ln>
        </p:spPr>
        <p:txBody>
          <a:bodyPr wrap="square" rtlCol="0">
            <a:spAutoFit/>
          </a:bodyPr>
          <a:lstStyle/>
          <a:p>
            <a:pPr algn="ctr"/>
            <a:r>
              <a:rPr lang="en-US" sz="2400" dirty="0"/>
              <a:t>It may be possible to derive gametes (eggs and sperm) entirely in vitro, beginning with patient-specific </a:t>
            </a:r>
            <a:r>
              <a:rPr lang="en-US" sz="2400" dirty="0" err="1"/>
              <a:t>iPS</a:t>
            </a:r>
            <a:r>
              <a:rPr lang="en-US" sz="2400" dirty="0"/>
              <a:t> cells. </a:t>
            </a:r>
            <a:endParaRPr lang="en-US" sz="2400" dirty="0"/>
          </a:p>
        </p:txBody>
      </p:sp>
      <p:sp>
        <p:nvSpPr>
          <p:cNvPr id="8" name="TextBox 7"/>
          <p:cNvSpPr txBox="1"/>
          <p:nvPr/>
        </p:nvSpPr>
        <p:spPr>
          <a:xfrm>
            <a:off x="1608669" y="1377045"/>
            <a:ext cx="8635999" cy="769441"/>
          </a:xfrm>
          <a:prstGeom prst="rect">
            <a:avLst/>
          </a:prstGeom>
          <a:noFill/>
        </p:spPr>
        <p:txBody>
          <a:bodyPr wrap="square" rtlCol="0">
            <a:spAutoFit/>
          </a:bodyPr>
          <a:lstStyle/>
          <a:p>
            <a:r>
              <a:rPr lang="en-US" sz="2200" dirty="0"/>
              <a:t>2016: Mouse eggs and sperm, each capable of </a:t>
            </a:r>
            <a:r>
              <a:rPr lang="en-US" sz="2200" dirty="0" err="1"/>
              <a:t>fertilisation</a:t>
            </a:r>
            <a:r>
              <a:rPr lang="en-US" sz="2200" dirty="0"/>
              <a:t>, were derived from </a:t>
            </a:r>
            <a:r>
              <a:rPr lang="en-US" sz="2200" dirty="0" err="1"/>
              <a:t>iPS</a:t>
            </a:r>
            <a:r>
              <a:rPr lang="en-US" sz="2200" dirty="0"/>
              <a:t> cells in culture (Saitou and colleagues):</a:t>
            </a:r>
            <a:endParaRPr lang="en-US" sz="2200" dirty="0"/>
          </a:p>
        </p:txBody>
      </p:sp>
      <p:sp>
        <p:nvSpPr>
          <p:cNvPr id="9" name="TextBox 8"/>
          <p:cNvSpPr txBox="1"/>
          <p:nvPr/>
        </p:nvSpPr>
        <p:spPr>
          <a:xfrm>
            <a:off x="1524004" y="33788"/>
            <a:ext cx="9177865" cy="446276"/>
          </a:xfrm>
          <a:prstGeom prst="rect">
            <a:avLst/>
          </a:prstGeom>
          <a:noFill/>
        </p:spPr>
        <p:txBody>
          <a:bodyPr wrap="square" rtlCol="0">
            <a:spAutoFit/>
          </a:bodyPr>
          <a:lstStyle/>
          <a:p>
            <a:r>
              <a:rPr lang="en-US" sz="2200" b="1" dirty="0" err="1"/>
              <a:t>iPS</a:t>
            </a:r>
            <a:r>
              <a:rPr lang="en-US" sz="2200" b="1" dirty="0"/>
              <a:t> cells and lab-derived gametes as a route to altering the genome</a:t>
            </a:r>
            <a:endParaRPr lang="en-US" sz="2200" b="1" dirty="0"/>
          </a:p>
        </p:txBody>
      </p:sp>
      <p:cxnSp>
        <p:nvCxnSpPr>
          <p:cNvPr id="10" name="Straight Connector 9"/>
          <p:cNvCxnSpPr/>
          <p:nvPr/>
        </p:nvCxnSpPr>
        <p:spPr>
          <a:xfrm>
            <a:off x="1540937" y="480064"/>
            <a:ext cx="9110400" cy="0"/>
          </a:xfrm>
          <a:prstGeom prst="line">
            <a:avLst/>
          </a:prstGeom>
          <a:ln w="31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11155" y="5018249"/>
            <a:ext cx="8856133" cy="434283"/>
          </a:xfrm>
          <a:prstGeom prst="rect">
            <a:avLst/>
          </a:prstGeom>
          <a:noFill/>
          <a:ln>
            <a:solidFill>
              <a:srgbClr val="A50000"/>
            </a:solidFill>
          </a:ln>
        </p:spPr>
        <p:txBody>
          <a:bodyPr wrap="square" rtlCol="0">
            <a:spAutoFit/>
          </a:bodyPr>
          <a:lstStyle/>
          <a:p>
            <a:r>
              <a:rPr lang="en-US" sz="2200" dirty="0" err="1"/>
              <a:t>iPS</a:t>
            </a:r>
            <a:r>
              <a:rPr lang="en-US" sz="2200" dirty="0"/>
              <a:t> cells have been derived from many </a:t>
            </a:r>
            <a:r>
              <a:rPr lang="en-US" sz="2200" dirty="0"/>
              <a:t>mammals</a:t>
            </a:r>
            <a:r>
              <a:rPr lang="en-US" sz="2200" dirty="0"/>
              <a:t>, including humans</a:t>
            </a:r>
            <a:r>
              <a:rPr lang="en-US" sz="2200" dirty="0"/>
              <a:t>.</a:t>
            </a:r>
            <a:endParaRPr lang="en-US" sz="2200"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8693" t="71505" r="17757" b="20717"/>
          <a:stretch/>
        </p:blipFill>
        <p:spPr bwMode="auto">
          <a:xfrm>
            <a:off x="2764790" y="3683002"/>
            <a:ext cx="1602904" cy="115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 name="Picture 12"/>
          <p:cNvPicPr>
            <a:picLocks noChangeAspect="1" noChangeArrowheads="1"/>
          </p:cNvPicPr>
          <p:nvPr/>
        </p:nvPicPr>
        <p:blipFill rotWithShape="1">
          <a:blip r:embed="rId2">
            <a:extLst>
              <a:ext uri="{28A0092B-C50C-407E-A947-70E740481C1C}">
                <a14:useLocalDpi xmlns:a14="http://schemas.microsoft.com/office/drawing/2010/main" val="0"/>
              </a:ext>
            </a:extLst>
          </a:blip>
          <a:srcRect l="4995" t="80637" r="81141" b="9275"/>
          <a:stretch/>
        </p:blipFill>
        <p:spPr bwMode="auto">
          <a:xfrm>
            <a:off x="4462781" y="3696432"/>
            <a:ext cx="1264392" cy="115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333" t="80570" r="26804" b="9218"/>
          <a:stretch/>
        </p:blipFill>
        <p:spPr bwMode="auto">
          <a:xfrm>
            <a:off x="7180104" y="3698427"/>
            <a:ext cx="1249158" cy="115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632" t="80145" r="62965" b="9397"/>
          <a:stretch/>
        </p:blipFill>
        <p:spPr bwMode="auto">
          <a:xfrm>
            <a:off x="5825053" y="3666069"/>
            <a:ext cx="1267199" cy="115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053" t="80391" r="-1" b="9520"/>
          <a:stretch/>
        </p:blipFill>
        <p:spPr bwMode="auto">
          <a:xfrm>
            <a:off x="8537004" y="3710388"/>
            <a:ext cx="1819315" cy="115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6" descr="oocytes-3.jpg"/>
          <p:cNvPicPr>
            <a:picLocks noChangeAspect="1"/>
          </p:cNvPicPr>
          <p:nvPr/>
        </p:nvPicPr>
        <p:blipFill rotWithShape="1">
          <a:blip r:embed="rId3">
            <a:extLst>
              <a:ext uri="{28A0092B-C50C-407E-A947-70E740481C1C}">
                <a14:useLocalDpi xmlns:a14="http://schemas.microsoft.com/office/drawing/2010/main" val="0"/>
              </a:ext>
            </a:extLst>
          </a:blip>
          <a:srcRect l="47011" t="63829" r="2460" b="3906"/>
          <a:stretch/>
        </p:blipFill>
        <p:spPr>
          <a:xfrm>
            <a:off x="7348621" y="2391157"/>
            <a:ext cx="2329041" cy="1152000"/>
          </a:xfrm>
          <a:prstGeom prst="rect">
            <a:avLst/>
          </a:prstGeom>
          <a:ln>
            <a:solidFill>
              <a:srgbClr val="000000"/>
            </a:solidFill>
          </a:ln>
        </p:spPr>
      </p:pic>
      <p:pic>
        <p:nvPicPr>
          <p:cNvPr id="18" name="Picture 17" descr="oocytes-3.jpg"/>
          <p:cNvPicPr>
            <a:picLocks noChangeAspect="1"/>
          </p:cNvPicPr>
          <p:nvPr/>
        </p:nvPicPr>
        <p:blipFill rotWithShape="1">
          <a:blip r:embed="rId3">
            <a:extLst>
              <a:ext uri="{28A0092B-C50C-407E-A947-70E740481C1C}">
                <a14:useLocalDpi xmlns:a14="http://schemas.microsoft.com/office/drawing/2010/main" val="0"/>
              </a:ext>
            </a:extLst>
          </a:blip>
          <a:srcRect l="8693" t="3507" r="61424" b="54841"/>
          <a:stretch/>
        </p:blipFill>
        <p:spPr>
          <a:xfrm>
            <a:off x="4857891" y="2372878"/>
            <a:ext cx="1066977" cy="1152000"/>
          </a:xfrm>
          <a:prstGeom prst="rect">
            <a:avLst/>
          </a:prstGeom>
          <a:ln>
            <a:solidFill>
              <a:srgbClr val="000000"/>
            </a:solidFill>
          </a:ln>
        </p:spPr>
      </p:pic>
      <p:pic>
        <p:nvPicPr>
          <p:cNvPr id="19" name="Picture 18" descr="oocytes-3.jpg"/>
          <p:cNvPicPr>
            <a:picLocks noChangeAspect="1"/>
          </p:cNvPicPr>
          <p:nvPr/>
        </p:nvPicPr>
        <p:blipFill rotWithShape="1">
          <a:blip r:embed="rId3">
            <a:extLst>
              <a:ext uri="{28A0092B-C50C-407E-A947-70E740481C1C}">
                <a14:useLocalDpi xmlns:a14="http://schemas.microsoft.com/office/drawing/2010/main" val="0"/>
              </a:ext>
            </a:extLst>
          </a:blip>
          <a:srcRect l="4891" t="54009" r="60790" b="2537"/>
          <a:stretch/>
        </p:blipFill>
        <p:spPr>
          <a:xfrm>
            <a:off x="6049473" y="2386570"/>
            <a:ext cx="1174543" cy="1152000"/>
          </a:xfrm>
          <a:prstGeom prst="rect">
            <a:avLst/>
          </a:prstGeom>
          <a:ln>
            <a:solidFill>
              <a:srgbClr val="000000"/>
            </a:solidFill>
          </a:ln>
        </p:spPr>
      </p:pic>
      <p:pic>
        <p:nvPicPr>
          <p:cNvPr id="20" name="Picture 19" descr="oocytes-2.jpg"/>
          <p:cNvPicPr>
            <a:picLocks noChangeAspect="1"/>
          </p:cNvPicPr>
          <p:nvPr/>
        </p:nvPicPr>
        <p:blipFill rotWithShape="1">
          <a:blip r:embed="rId4">
            <a:extLst>
              <a:ext uri="{28A0092B-C50C-407E-A947-70E740481C1C}">
                <a14:useLocalDpi xmlns:a14="http://schemas.microsoft.com/office/drawing/2010/main" val="0"/>
              </a:ext>
            </a:extLst>
          </a:blip>
          <a:srcRect l="52276" t="54830" r="9587" b="5360"/>
          <a:stretch/>
        </p:blipFill>
        <p:spPr>
          <a:xfrm>
            <a:off x="3405803" y="2372878"/>
            <a:ext cx="1327483" cy="1152000"/>
          </a:xfrm>
          <a:prstGeom prst="rect">
            <a:avLst/>
          </a:prstGeom>
          <a:ln>
            <a:solidFill>
              <a:schemeClr val="tx1"/>
            </a:solidFill>
          </a:ln>
        </p:spPr>
      </p:pic>
      <p:sp>
        <p:nvSpPr>
          <p:cNvPr id="21" name="TextBox 20"/>
          <p:cNvSpPr txBox="1"/>
          <p:nvPr/>
        </p:nvSpPr>
        <p:spPr>
          <a:xfrm>
            <a:off x="2151380" y="2596636"/>
            <a:ext cx="1168399" cy="646331"/>
          </a:xfrm>
          <a:prstGeom prst="rect">
            <a:avLst/>
          </a:prstGeom>
          <a:noFill/>
        </p:spPr>
        <p:txBody>
          <a:bodyPr wrap="square" rtlCol="0">
            <a:spAutoFit/>
          </a:bodyPr>
          <a:lstStyle/>
          <a:p>
            <a:r>
              <a:rPr lang="en-US" dirty="0"/>
              <a:t>From XX </a:t>
            </a:r>
            <a:r>
              <a:rPr lang="en-US" dirty="0" err="1"/>
              <a:t>iPS</a:t>
            </a:r>
            <a:r>
              <a:rPr lang="en-US" dirty="0"/>
              <a:t> cells</a:t>
            </a:r>
            <a:endParaRPr lang="en-US" dirty="0"/>
          </a:p>
        </p:txBody>
      </p:sp>
      <p:sp>
        <p:nvSpPr>
          <p:cNvPr id="22" name="TextBox 21"/>
          <p:cNvSpPr txBox="1"/>
          <p:nvPr/>
        </p:nvSpPr>
        <p:spPr>
          <a:xfrm>
            <a:off x="1613325" y="3946345"/>
            <a:ext cx="1168399" cy="646331"/>
          </a:xfrm>
          <a:prstGeom prst="rect">
            <a:avLst/>
          </a:prstGeom>
          <a:noFill/>
        </p:spPr>
        <p:txBody>
          <a:bodyPr wrap="square" rtlCol="0">
            <a:spAutoFit/>
          </a:bodyPr>
          <a:lstStyle/>
          <a:p>
            <a:r>
              <a:rPr lang="en-US" dirty="0"/>
              <a:t>From XY </a:t>
            </a:r>
            <a:r>
              <a:rPr lang="en-US" dirty="0" err="1"/>
              <a:t>iPS</a:t>
            </a:r>
            <a:r>
              <a:rPr lang="en-US" dirty="0"/>
              <a:t> cells</a:t>
            </a:r>
            <a:endParaRPr lang="en-US" dirty="0"/>
          </a:p>
        </p:txBody>
      </p:sp>
    </p:spTree>
    <p:extLst>
      <p:ext uri="{BB962C8B-B14F-4D97-AF65-F5344CB8AC3E}">
        <p14:creationId xmlns:p14="http://schemas.microsoft.com/office/powerpoint/2010/main" val="211126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animBg="1"/>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3338" y="4453468"/>
            <a:ext cx="8720524" cy="830997"/>
          </a:xfrm>
          <a:prstGeom prst="rect">
            <a:avLst/>
          </a:prstGeom>
          <a:noFill/>
          <a:ln>
            <a:solidFill>
              <a:srgbClr val="660066"/>
            </a:solidFill>
          </a:ln>
        </p:spPr>
        <p:txBody>
          <a:bodyPr wrap="square" rtlCol="0">
            <a:spAutoFit/>
          </a:bodyPr>
          <a:lstStyle/>
          <a:p>
            <a:pPr algn="ctr"/>
            <a:r>
              <a:rPr lang="en-US" sz="2400" dirty="0">
                <a:solidFill>
                  <a:srgbClr val="000080"/>
                </a:solidFill>
              </a:rPr>
              <a:t>But at least two areas of science have opened up these debates again:</a:t>
            </a:r>
            <a:endParaRPr lang="en-US" sz="2400" dirty="0">
              <a:solidFill>
                <a:srgbClr val="000080"/>
              </a:solidFill>
            </a:endParaRPr>
          </a:p>
        </p:txBody>
      </p:sp>
      <p:sp>
        <p:nvSpPr>
          <p:cNvPr id="2" name="TextBox 1"/>
          <p:cNvSpPr txBox="1"/>
          <p:nvPr/>
        </p:nvSpPr>
        <p:spPr>
          <a:xfrm>
            <a:off x="1588346" y="443091"/>
            <a:ext cx="9127068" cy="3447098"/>
          </a:xfrm>
          <a:prstGeom prst="rect">
            <a:avLst/>
          </a:prstGeom>
          <a:noFill/>
          <a:ln>
            <a:noFill/>
          </a:ln>
        </p:spPr>
        <p:txBody>
          <a:bodyPr wrap="square" rtlCol="0">
            <a:spAutoFit/>
          </a:bodyPr>
          <a:lstStyle/>
          <a:p>
            <a:pPr>
              <a:spcAft>
                <a:spcPts val="1800"/>
              </a:spcAft>
            </a:pPr>
            <a:r>
              <a:rPr lang="en-US" sz="2400" dirty="0">
                <a:solidFill>
                  <a:srgbClr val="000080"/>
                </a:solidFill>
              </a:rPr>
              <a:t>With each new method</a:t>
            </a:r>
            <a:r>
              <a:rPr lang="en-US" sz="2400" dirty="0">
                <a:solidFill>
                  <a:srgbClr val="000080"/>
                </a:solidFill>
              </a:rPr>
              <a:t> </a:t>
            </a:r>
            <a:r>
              <a:rPr lang="en-US" sz="2400" dirty="0">
                <a:solidFill>
                  <a:srgbClr val="000080"/>
                </a:solidFill>
              </a:rPr>
              <a:t>of manipulating genes in mammals, the same questions </a:t>
            </a:r>
            <a:r>
              <a:rPr lang="en-US" sz="2400" dirty="0">
                <a:solidFill>
                  <a:srgbClr val="000080"/>
                </a:solidFill>
              </a:rPr>
              <a:t>have </a:t>
            </a:r>
            <a:r>
              <a:rPr lang="en-US" sz="2400" dirty="0">
                <a:solidFill>
                  <a:srgbClr val="000080"/>
                </a:solidFill>
              </a:rPr>
              <a:t>arisen about the possibility of using them to: </a:t>
            </a:r>
          </a:p>
          <a:p>
            <a:pPr marL="342900" indent="-342900">
              <a:spcAft>
                <a:spcPts val="1200"/>
              </a:spcAft>
              <a:buFont typeface="Arial"/>
              <a:buChar char="•"/>
            </a:pPr>
            <a:r>
              <a:rPr lang="en-US" sz="2400" dirty="0"/>
              <a:t>Treat or avoid heritable genetic disorders.</a:t>
            </a:r>
          </a:p>
          <a:p>
            <a:pPr marL="342900" indent="-342900">
              <a:spcAft>
                <a:spcPts val="1200"/>
              </a:spcAft>
              <a:buFont typeface="Arial"/>
              <a:buChar char="•"/>
            </a:pPr>
            <a:r>
              <a:rPr lang="en-US" sz="2400" dirty="0"/>
              <a:t>Make “designer babies”.</a:t>
            </a:r>
          </a:p>
          <a:p>
            <a:pPr marL="342900" indent="-342900">
              <a:spcAft>
                <a:spcPts val="1800"/>
              </a:spcAft>
              <a:buFont typeface="Arial"/>
              <a:buChar char="•"/>
            </a:pPr>
            <a:r>
              <a:rPr lang="en-US" sz="2400" dirty="0"/>
              <a:t>P</a:t>
            </a:r>
            <a:r>
              <a:rPr lang="en-US" sz="2400" dirty="0"/>
              <a:t>ractice “eugenics”. </a:t>
            </a:r>
            <a:endParaRPr lang="en-US" sz="2400" dirty="0"/>
          </a:p>
          <a:p>
            <a:pPr>
              <a:spcAft>
                <a:spcPts val="1200"/>
              </a:spcAft>
            </a:pPr>
            <a:r>
              <a:rPr lang="en-US" sz="2400" dirty="0"/>
              <a:t>But always it has been possible to say that the methods are too inefficient and/or unsafe to apply to humans.   </a:t>
            </a:r>
            <a:endParaRPr lang="en-US" sz="2400" dirty="0"/>
          </a:p>
        </p:txBody>
      </p:sp>
    </p:spTree>
    <p:extLst>
      <p:ext uri="{BB962C8B-B14F-4D97-AF65-F5344CB8AC3E}">
        <p14:creationId xmlns:p14="http://schemas.microsoft.com/office/powerpoint/2010/main" val="62926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uman genome.jpg"/>
          <p:cNvPicPr>
            <a:picLocks noChangeAspect="1"/>
          </p:cNvPicPr>
          <p:nvPr/>
        </p:nvPicPr>
        <p:blipFill rotWithShape="1">
          <a:blip r:embed="rId2">
            <a:alphaModFix amt="68000"/>
            <a:extLst>
              <a:ext uri="{28A0092B-C50C-407E-A947-70E740481C1C}">
                <a14:useLocalDpi xmlns:a14="http://schemas.microsoft.com/office/drawing/2010/main" val="0"/>
              </a:ext>
            </a:extLst>
          </a:blip>
          <a:srcRect l="6195" t="3542" r="6309"/>
          <a:stretch/>
        </p:blipFill>
        <p:spPr>
          <a:xfrm>
            <a:off x="3606802" y="932464"/>
            <a:ext cx="5198548" cy="5768922"/>
          </a:xfrm>
          <a:prstGeom prst="rect">
            <a:avLst/>
          </a:prstGeom>
        </p:spPr>
      </p:pic>
      <p:sp>
        <p:nvSpPr>
          <p:cNvPr id="7" name="TextBox 6"/>
          <p:cNvSpPr txBox="1"/>
          <p:nvPr/>
        </p:nvSpPr>
        <p:spPr>
          <a:xfrm>
            <a:off x="1625599" y="84670"/>
            <a:ext cx="8974669" cy="1938992"/>
          </a:xfrm>
          <a:prstGeom prst="rect">
            <a:avLst/>
          </a:prstGeom>
          <a:noFill/>
        </p:spPr>
        <p:txBody>
          <a:bodyPr wrap="square" rtlCol="0">
            <a:spAutoFit/>
          </a:bodyPr>
          <a:lstStyle/>
          <a:p>
            <a:r>
              <a:rPr lang="en-US" sz="2400" b="1" dirty="0">
                <a:solidFill>
                  <a:srgbClr val="000000"/>
                </a:solidFill>
                <a:cs typeface="Arial"/>
              </a:rPr>
              <a:t>1. </a:t>
            </a:r>
            <a:r>
              <a:rPr lang="en-US" sz="2400" dirty="0">
                <a:solidFill>
                  <a:srgbClr val="000000"/>
                </a:solidFill>
                <a:cs typeface="Arial"/>
              </a:rPr>
              <a:t>Over the last few years we have accumulated a lot of information and understanding of the human genome (our entire genetic code), how this varies between individuals, and </a:t>
            </a:r>
          </a:p>
          <a:p>
            <a:r>
              <a:rPr lang="en-US" sz="2400" dirty="0">
                <a:solidFill>
                  <a:srgbClr val="000000"/>
                </a:solidFill>
                <a:cs typeface="Arial"/>
              </a:rPr>
              <a:t>how mutations can lead </a:t>
            </a:r>
          </a:p>
          <a:p>
            <a:pPr>
              <a:spcAft>
                <a:spcPts val="1200"/>
              </a:spcAft>
            </a:pPr>
            <a:r>
              <a:rPr lang="en-US" sz="2400" dirty="0">
                <a:solidFill>
                  <a:srgbClr val="000000"/>
                </a:solidFill>
                <a:cs typeface="Arial"/>
              </a:rPr>
              <a:t>to genetic diseases.</a:t>
            </a:r>
          </a:p>
        </p:txBody>
      </p:sp>
      <p:sp>
        <p:nvSpPr>
          <p:cNvPr id="8" name="TextBox 7"/>
          <p:cNvSpPr txBox="1"/>
          <p:nvPr/>
        </p:nvSpPr>
        <p:spPr>
          <a:xfrm>
            <a:off x="1811862" y="4229126"/>
            <a:ext cx="2963335" cy="1569660"/>
          </a:xfrm>
          <a:prstGeom prst="rect">
            <a:avLst/>
          </a:prstGeom>
          <a:noFill/>
          <a:ln>
            <a:noFill/>
          </a:ln>
        </p:spPr>
        <p:txBody>
          <a:bodyPr wrap="square" rtlCol="0">
            <a:spAutoFit/>
          </a:bodyPr>
          <a:lstStyle/>
          <a:p>
            <a:r>
              <a:rPr lang="en-US" sz="2400" dirty="0">
                <a:solidFill>
                  <a:srgbClr val="520052"/>
                </a:solidFill>
                <a:cs typeface="Arial"/>
              </a:rPr>
              <a:t>Why not use</a:t>
            </a:r>
          </a:p>
          <a:p>
            <a:r>
              <a:rPr lang="en-US" sz="2400" dirty="0">
                <a:solidFill>
                  <a:srgbClr val="520052"/>
                </a:solidFill>
                <a:cs typeface="Arial"/>
              </a:rPr>
              <a:t>this knowledge </a:t>
            </a:r>
          </a:p>
          <a:p>
            <a:r>
              <a:rPr lang="en-US" sz="2400" dirty="0">
                <a:solidFill>
                  <a:srgbClr val="520052"/>
                </a:solidFill>
                <a:cs typeface="Arial"/>
              </a:rPr>
              <a:t>to solve our own </a:t>
            </a:r>
          </a:p>
          <a:p>
            <a:r>
              <a:rPr lang="en-US" sz="2400" dirty="0">
                <a:solidFill>
                  <a:srgbClr val="520052"/>
                </a:solidFill>
                <a:cs typeface="Arial"/>
              </a:rPr>
              <a:t>genetic problems ? </a:t>
            </a:r>
            <a:endParaRPr lang="en-US" sz="2400" dirty="0">
              <a:solidFill>
                <a:srgbClr val="520052"/>
              </a:solidFill>
              <a:cs typeface="Arial"/>
            </a:endParaRPr>
          </a:p>
        </p:txBody>
      </p:sp>
    </p:spTree>
    <p:extLst>
      <p:ext uri="{BB962C8B-B14F-4D97-AF65-F5344CB8AC3E}">
        <p14:creationId xmlns:p14="http://schemas.microsoft.com/office/powerpoint/2010/main" val="187472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23810</TotalTime>
  <Words>3792</Words>
  <Application>Microsoft Macintosh PowerPoint</Application>
  <PresentationFormat>Widescreen</PresentationFormat>
  <Paragraphs>449</Paragraphs>
  <Slides>37</Slides>
  <Notes>11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8" baseType="lpstr">
      <vt:lpstr>Calibri</vt:lpstr>
      <vt:lpstr>Courier New</vt:lpstr>
      <vt:lpstr>Mangal</vt:lpstr>
      <vt:lpstr>News Gothic MT</vt:lpstr>
      <vt:lpstr>Symbol</vt:lpstr>
      <vt:lpstr>Times</vt:lpstr>
      <vt:lpstr>Trebuchet MS</vt:lpstr>
      <vt:lpstr>Wingdings</vt:lpstr>
      <vt:lpstr>Arial</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major applications of genome editing with human cells</vt:lpstr>
      <vt:lpstr>PowerPoint Presentation</vt:lpstr>
      <vt:lpstr>PowerPoint Presentation</vt:lpstr>
      <vt:lpstr>PowerPoint Presentation</vt:lpstr>
      <vt:lpstr>Clinical applications: Somatic Gene Therapy</vt:lpstr>
      <vt:lpstr>PowerPoint Presentation</vt:lpstr>
      <vt:lpstr>PowerPoint Presentation</vt:lpstr>
      <vt:lpstr> Germline (potentially heritable) genome editing to treat or prevent disease</vt:lpstr>
      <vt:lpstr>PowerPoint Presentation</vt:lpstr>
      <vt:lpstr>Potentially Heritable Genome Editing</vt:lpstr>
      <vt:lpstr>Heritable Genome Editing</vt:lpstr>
      <vt:lpstr>PowerPoint Presentation</vt:lpstr>
      <vt:lpstr>Heritable Genome Editing</vt:lpstr>
      <vt:lpstr>PowerPoint Presentation</vt:lpstr>
      <vt:lpstr>PowerPoint Presentation</vt:lpstr>
      <vt:lpstr>PowerPoint Presentation</vt:lpstr>
      <vt:lpstr>Enhancement – somatic or germline</vt:lpstr>
      <vt:lpstr>Enhancement – somatic or germline</vt:lpstr>
      <vt:lpstr>PowerPoint Presentation</vt:lpstr>
      <vt:lpstr>PowerPoint Presentation</vt:lpstr>
      <vt:lpstr>Heritable Genome Editing Clinical Trials</vt:lpstr>
      <vt:lpstr>PowerPoint Presentation</vt:lpstr>
    </vt:vector>
  </TitlesOfParts>
  <Company>NIMR</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Lovell-Badge</dc:creator>
  <cp:lastModifiedBy>Robin Lovell-Badge</cp:lastModifiedBy>
  <cp:revision>799</cp:revision>
  <dcterms:created xsi:type="dcterms:W3CDTF">2015-04-21T20:26:17Z</dcterms:created>
  <dcterms:modified xsi:type="dcterms:W3CDTF">2018-11-27T07:27:28Z</dcterms:modified>
</cp:coreProperties>
</file>